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61"/>
  </p:notesMasterIdLst>
  <p:handoutMasterIdLst>
    <p:handoutMasterId r:id="rId62"/>
  </p:handoutMasterIdLst>
  <p:sldIdLst>
    <p:sldId id="256" r:id="rId5"/>
    <p:sldId id="485" r:id="rId6"/>
    <p:sldId id="486" r:id="rId7"/>
    <p:sldId id="487" r:id="rId8"/>
    <p:sldId id="488" r:id="rId9"/>
    <p:sldId id="586" r:id="rId10"/>
    <p:sldId id="587" r:id="rId11"/>
    <p:sldId id="585" r:id="rId12"/>
    <p:sldId id="591" r:id="rId13"/>
    <p:sldId id="592" r:id="rId14"/>
    <p:sldId id="593" r:id="rId15"/>
    <p:sldId id="588" r:id="rId16"/>
    <p:sldId id="589" r:id="rId17"/>
    <p:sldId id="590" r:id="rId18"/>
    <p:sldId id="594" r:id="rId19"/>
    <p:sldId id="595" r:id="rId20"/>
    <p:sldId id="597" r:id="rId21"/>
    <p:sldId id="598" r:id="rId22"/>
    <p:sldId id="599" r:id="rId23"/>
    <p:sldId id="600" r:id="rId24"/>
    <p:sldId id="601" r:id="rId25"/>
    <p:sldId id="602" r:id="rId26"/>
    <p:sldId id="603" r:id="rId27"/>
    <p:sldId id="604" r:id="rId28"/>
    <p:sldId id="605" r:id="rId29"/>
    <p:sldId id="606" r:id="rId30"/>
    <p:sldId id="607" r:id="rId31"/>
    <p:sldId id="608" r:id="rId32"/>
    <p:sldId id="609" r:id="rId33"/>
    <p:sldId id="610" r:id="rId34"/>
    <p:sldId id="611" r:id="rId35"/>
    <p:sldId id="612" r:id="rId36"/>
    <p:sldId id="613" r:id="rId37"/>
    <p:sldId id="614" r:id="rId38"/>
    <p:sldId id="615" r:id="rId39"/>
    <p:sldId id="616" r:id="rId40"/>
    <p:sldId id="618" r:id="rId41"/>
    <p:sldId id="619" r:id="rId42"/>
    <p:sldId id="621" r:id="rId43"/>
    <p:sldId id="620" r:id="rId44"/>
    <p:sldId id="622" r:id="rId45"/>
    <p:sldId id="623" r:id="rId46"/>
    <p:sldId id="624" r:id="rId47"/>
    <p:sldId id="625" r:id="rId48"/>
    <p:sldId id="626" r:id="rId49"/>
    <p:sldId id="627" r:id="rId50"/>
    <p:sldId id="628" r:id="rId51"/>
    <p:sldId id="629" r:id="rId52"/>
    <p:sldId id="630" r:id="rId53"/>
    <p:sldId id="631" r:id="rId54"/>
    <p:sldId id="632" r:id="rId55"/>
    <p:sldId id="633" r:id="rId56"/>
    <p:sldId id="582" r:id="rId57"/>
    <p:sldId id="634" r:id="rId58"/>
    <p:sldId id="635" r:id="rId59"/>
    <p:sldId id="636" r:id="rId60"/>
  </p:sldIdLst>
  <p:sldSz cx="9144000" cy="6858000" type="screen4x3"/>
  <p:notesSz cx="9928225" cy="6797675"/>
  <p:custDataLst>
    <p:tags r:id="rId6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Rafferty" initials="SR" lastIdx="1" clrIdx="0">
    <p:extLst>
      <p:ext uri="{19B8F6BF-5375-455C-9EA6-DF929625EA0E}">
        <p15:presenceInfo xmlns:p15="http://schemas.microsoft.com/office/powerpoint/2012/main" userId="a04426156b3b4a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71" autoAdjust="0"/>
    <p:restoredTop sz="94646" autoAdjust="0"/>
  </p:normalViewPr>
  <p:slideViewPr>
    <p:cSldViewPr>
      <p:cViewPr varScale="1">
        <p:scale>
          <a:sx n="74" d="100"/>
          <a:sy n="74" d="100"/>
        </p:scale>
        <p:origin x="1452" y="6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05/08/2018</a:t>
            </a:fld>
            <a:endParaRPr lang="en-GB" dirty="0"/>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dirty="0"/>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8/5/2018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56456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1509571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1014685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634621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2251115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773786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86523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67069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17</a:t>
            </a:fld>
            <a:endParaRPr lang="en-GB" dirty="0"/>
          </a:p>
        </p:txBody>
      </p:sp>
    </p:spTree>
    <p:extLst>
      <p:ext uri="{BB962C8B-B14F-4D97-AF65-F5344CB8AC3E}">
        <p14:creationId xmlns:p14="http://schemas.microsoft.com/office/powerpoint/2010/main" val="1941909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4E3CFB-C12D-4DBD-99F8-5E5E0D05872F}" type="slidenum">
              <a:rPr lang="en-GB" smtClean="0"/>
              <a:pPr/>
              <a:t>18</a:t>
            </a:fld>
            <a:endParaRPr lang="en-GB"/>
          </a:p>
        </p:txBody>
      </p:sp>
    </p:spTree>
    <p:extLst>
      <p:ext uri="{BB962C8B-B14F-4D97-AF65-F5344CB8AC3E}">
        <p14:creationId xmlns:p14="http://schemas.microsoft.com/office/powerpoint/2010/main" val="1213595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4E3CFB-C12D-4DBD-99F8-5E5E0D05872F}" type="slidenum">
              <a:rPr lang="en-GB" smtClean="0"/>
              <a:pPr/>
              <a:t>19</a:t>
            </a:fld>
            <a:endParaRPr lang="en-GB"/>
          </a:p>
        </p:txBody>
      </p:sp>
    </p:spTree>
    <p:extLst>
      <p:ext uri="{BB962C8B-B14F-4D97-AF65-F5344CB8AC3E}">
        <p14:creationId xmlns:p14="http://schemas.microsoft.com/office/powerpoint/2010/main" val="402175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164423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4E3CFB-C12D-4DBD-99F8-5E5E0D05872F}" type="slidenum">
              <a:rPr lang="en-GB" smtClean="0"/>
              <a:pPr/>
              <a:t>20</a:t>
            </a:fld>
            <a:endParaRPr lang="en-GB"/>
          </a:p>
        </p:txBody>
      </p:sp>
    </p:spTree>
    <p:extLst>
      <p:ext uri="{BB962C8B-B14F-4D97-AF65-F5344CB8AC3E}">
        <p14:creationId xmlns:p14="http://schemas.microsoft.com/office/powerpoint/2010/main" val="2220959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4E3CFB-C12D-4DBD-99F8-5E5E0D05872F}" type="slidenum">
              <a:rPr lang="en-GB" smtClean="0"/>
              <a:pPr/>
              <a:t>21</a:t>
            </a:fld>
            <a:endParaRPr lang="en-GB"/>
          </a:p>
        </p:txBody>
      </p:sp>
    </p:spTree>
    <p:extLst>
      <p:ext uri="{BB962C8B-B14F-4D97-AF65-F5344CB8AC3E}">
        <p14:creationId xmlns:p14="http://schemas.microsoft.com/office/powerpoint/2010/main" val="4121182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4E3CFB-C12D-4DBD-99F8-5E5E0D05872F}" type="slidenum">
              <a:rPr lang="en-GB" smtClean="0"/>
              <a:pPr/>
              <a:t>22</a:t>
            </a:fld>
            <a:endParaRPr lang="en-GB"/>
          </a:p>
        </p:txBody>
      </p:sp>
    </p:spTree>
    <p:extLst>
      <p:ext uri="{BB962C8B-B14F-4D97-AF65-F5344CB8AC3E}">
        <p14:creationId xmlns:p14="http://schemas.microsoft.com/office/powerpoint/2010/main" val="944331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4E3CFB-C12D-4DBD-99F8-5E5E0D05872F}" type="slidenum">
              <a:rPr lang="en-GB" smtClean="0"/>
              <a:pPr/>
              <a:t>23</a:t>
            </a:fld>
            <a:endParaRPr lang="en-GB"/>
          </a:p>
        </p:txBody>
      </p:sp>
    </p:spTree>
    <p:extLst>
      <p:ext uri="{BB962C8B-B14F-4D97-AF65-F5344CB8AC3E}">
        <p14:creationId xmlns:p14="http://schemas.microsoft.com/office/powerpoint/2010/main" val="1981654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54E3CFB-C12D-4DBD-99F8-5E5E0D05872F}" type="slidenum">
              <a:rPr lang="en-GB" smtClean="0"/>
              <a:pPr/>
              <a:t>24</a:t>
            </a:fld>
            <a:endParaRPr lang="en-GB"/>
          </a:p>
        </p:txBody>
      </p:sp>
    </p:spTree>
    <p:extLst>
      <p:ext uri="{BB962C8B-B14F-4D97-AF65-F5344CB8AC3E}">
        <p14:creationId xmlns:p14="http://schemas.microsoft.com/office/powerpoint/2010/main" val="3291540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25</a:t>
            </a:fld>
            <a:endParaRPr lang="en-GB" dirty="0"/>
          </a:p>
        </p:txBody>
      </p:sp>
    </p:spTree>
    <p:extLst>
      <p:ext uri="{BB962C8B-B14F-4D97-AF65-F5344CB8AC3E}">
        <p14:creationId xmlns:p14="http://schemas.microsoft.com/office/powerpoint/2010/main" val="3419684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26</a:t>
            </a:fld>
            <a:endParaRPr lang="en-GB" dirty="0"/>
          </a:p>
        </p:txBody>
      </p:sp>
    </p:spTree>
    <p:extLst>
      <p:ext uri="{BB962C8B-B14F-4D97-AF65-F5344CB8AC3E}">
        <p14:creationId xmlns:p14="http://schemas.microsoft.com/office/powerpoint/2010/main" val="3494507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1457863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689274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4163919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193204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3805907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1101246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624945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3107863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2797827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3404602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3633606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1038478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935410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274316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2014226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1980194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3150457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2404531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463941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52471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1323907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159205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1772605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10469145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1329741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1469289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23586562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13860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4210046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2239079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20426183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2162919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1838693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1804118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3870305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271790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481840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7.xml"/><Relationship Id="rId3" Type="http://schemas.openxmlformats.org/officeDocument/2006/relationships/slide" Target="../slides/slide4.xml"/><Relationship Id="rId7" Type="http://schemas.openxmlformats.org/officeDocument/2006/relationships/slide" Target="../slides/slide27.xml"/><Relationship Id="rId12" Type="http://schemas.openxmlformats.org/officeDocument/2006/relationships/slide" Target="../slides/slide51.xml"/><Relationship Id="rId2"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 Target="../slides/slide17.xml"/><Relationship Id="rId11" Type="http://schemas.openxmlformats.org/officeDocument/2006/relationships/slide" Target="../slides/slide50.xml"/><Relationship Id="rId5" Type="http://schemas.openxmlformats.org/officeDocument/2006/relationships/slide" Target="../slides/slide3.xml"/><Relationship Id="rId10" Type="http://schemas.openxmlformats.org/officeDocument/2006/relationships/slide" Target="../slides/slide45.xml"/><Relationship Id="rId4" Type="http://schemas.openxmlformats.org/officeDocument/2006/relationships/slide" Target="../slides/slide8.xml"/><Relationship Id="rId9" Type="http://schemas.openxmlformats.org/officeDocument/2006/relationships/slide" Target="../slides/slide41.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2.gif"/><Relationship Id="rId5" Type="http://schemas.openxmlformats.org/officeDocument/2006/relationships/hyperlink" Target="http://www.google.co.uk/url?sa=i&amp;rct=j&amp;q=ocr+nationals+in+ict+level+02+logo&amp;source=images&amp;cd=&amp;docid=V5m_yCYP-aE2_M&amp;tbnid=DTQOd6LrYrDCGM:&amp;ved=0CAUQjRw&amp;url=http://decv.co.uk/courses/test/&amp;ei=zegkUtL5EcaR0AX1yoCoCA&amp;bvm=bv.51495398,d.d2k&amp;psig=AFQjCNE5H51wUL1lgYhDZQ2VHp_BrKAYtA&amp;ust=1378236999184474" TargetMode="External"/><Relationship Id="rId4" Type="http://schemas.openxmlformats.org/officeDocument/2006/relationships/slide" Target="../slides/slide2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latin typeface="Calibri" pitchFamily="34" charset="0"/>
                <a:cs typeface="Calibri"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latin typeface="Calibri" pitchFamily="34" charset="0"/>
              <a:cs typeface="Calibri" pitchFamily="34" charset="0"/>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70266" y="72008"/>
            <a:ext cx="8859452" cy="548680"/>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sp>
        <p:nvSpPr>
          <p:cNvPr id="4" name="Round Same Side Corner Rectangle 3">
            <a:hlinkClick r:id="rId2" action="ppaction://hlinksldjump"/>
          </p:cNvPr>
          <p:cNvSpPr/>
          <p:nvPr/>
        </p:nvSpPr>
        <p:spPr>
          <a:xfrm>
            <a:off x="237580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1.1</a:t>
            </a:r>
            <a:endParaRPr lang="en-GB" sz="1400" b="1" dirty="0">
              <a:latin typeface="Arial" panose="020B0604020202020204" pitchFamily="34" charset="0"/>
              <a:cs typeface="Arial" panose="020B0604020202020204" pitchFamily="34" charset="0"/>
            </a:endParaRPr>
          </a:p>
        </p:txBody>
      </p:sp>
      <p:sp>
        <p:nvSpPr>
          <p:cNvPr id="5" name="Round Same Side Corner Rectangle 4">
            <a:hlinkClick r:id="rId3" action="ppaction://hlinksldjump"/>
          </p:cNvPr>
          <p:cNvSpPr/>
          <p:nvPr/>
        </p:nvSpPr>
        <p:spPr>
          <a:xfrm>
            <a:off x="202158" y="620688"/>
            <a:ext cx="1201490"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Scenario</a:t>
            </a:r>
            <a:endParaRPr lang="en-GB" b="1" dirty="0">
              <a:latin typeface="Arial" panose="020B0604020202020204" pitchFamily="34" charset="0"/>
              <a:cs typeface="Arial" panose="020B0604020202020204" pitchFamily="34" charset="0"/>
            </a:endParaRPr>
          </a:p>
        </p:txBody>
      </p:sp>
      <p:sp>
        <p:nvSpPr>
          <p:cNvPr id="7" name="Round Same Side Corner Rectangle 6">
            <a:hlinkClick r:id="rId4" action="ppaction://hlinksldjump"/>
          </p:cNvPr>
          <p:cNvSpPr/>
          <p:nvPr/>
        </p:nvSpPr>
        <p:spPr>
          <a:xfrm>
            <a:off x="296386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1.2</a:t>
            </a:r>
            <a:endParaRPr lang="en-GB" sz="1400" b="1" dirty="0">
              <a:latin typeface="Arial" panose="020B0604020202020204" pitchFamily="34" charset="0"/>
              <a:cs typeface="Arial" panose="020B0604020202020204" pitchFamily="34" charset="0"/>
            </a:endParaRPr>
          </a:p>
        </p:txBody>
      </p:sp>
      <p:sp>
        <p:nvSpPr>
          <p:cNvPr id="8" name="Round Same Side Corner Rectangle 7">
            <a:hlinkClick r:id="rId5" action="ppaction://hlinksldjump"/>
          </p:cNvPr>
          <p:cNvSpPr/>
          <p:nvPr/>
        </p:nvSpPr>
        <p:spPr>
          <a:xfrm>
            <a:off x="1451692" y="620688"/>
            <a:ext cx="8760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Glossary</a:t>
            </a:r>
            <a:endParaRPr lang="en-GB" sz="2000" b="1" dirty="0">
              <a:latin typeface="Arial" panose="020B0604020202020204" pitchFamily="34" charset="0"/>
              <a:cs typeface="Arial" panose="020B0604020202020204" pitchFamily="34" charset="0"/>
            </a:endParaRPr>
          </a:p>
        </p:txBody>
      </p:sp>
      <p:sp>
        <p:nvSpPr>
          <p:cNvPr id="11" name="Round Same Side Corner Rectangle 10">
            <a:hlinkClick r:id="rId6" action="ppaction://hlinksldjump"/>
          </p:cNvPr>
          <p:cNvSpPr/>
          <p:nvPr/>
        </p:nvSpPr>
        <p:spPr>
          <a:xfrm>
            <a:off x="355192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1.3</a:t>
            </a:r>
            <a:endParaRPr lang="en-GB" sz="1400" b="1" dirty="0">
              <a:latin typeface="Arial" panose="020B0604020202020204" pitchFamily="34" charset="0"/>
              <a:cs typeface="Arial" panose="020B0604020202020204" pitchFamily="34" charset="0"/>
            </a:endParaRPr>
          </a:p>
        </p:txBody>
      </p:sp>
      <p:sp>
        <p:nvSpPr>
          <p:cNvPr id="13" name="Round Same Side Corner Rectangle 12">
            <a:hlinkClick r:id="rId7" action="ppaction://hlinksldjump"/>
          </p:cNvPr>
          <p:cNvSpPr/>
          <p:nvPr/>
        </p:nvSpPr>
        <p:spPr>
          <a:xfrm>
            <a:off x="413998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1.4</a:t>
            </a:r>
            <a:endParaRPr lang="en-GB" sz="1400" b="1" dirty="0">
              <a:latin typeface="Arial" panose="020B0604020202020204" pitchFamily="34" charset="0"/>
              <a:cs typeface="Arial" panose="020B0604020202020204" pitchFamily="34" charset="0"/>
            </a:endParaRPr>
          </a:p>
        </p:txBody>
      </p:sp>
      <p:sp>
        <p:nvSpPr>
          <p:cNvPr id="14" name="Round Same Side Corner Rectangle 13">
            <a:hlinkClick r:id="" action="ppaction://noaction"/>
          </p:cNvPr>
          <p:cNvSpPr/>
          <p:nvPr userDrawn="1"/>
        </p:nvSpPr>
        <p:spPr>
          <a:xfrm>
            <a:off x="7668344" y="620688"/>
            <a:ext cx="1224136"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Exam Question</a:t>
            </a:r>
            <a:endParaRPr lang="en-GB" sz="2000" b="1" dirty="0">
              <a:latin typeface="Arial" panose="020B0604020202020204" pitchFamily="34" charset="0"/>
              <a:cs typeface="Arial" panose="020B0604020202020204" pitchFamily="34" charset="0"/>
            </a:endParaRPr>
          </a:p>
        </p:txBody>
      </p:sp>
      <p:sp>
        <p:nvSpPr>
          <p:cNvPr id="17" name="Round Same Side Corner Rectangle 16">
            <a:hlinkClick r:id="rId8" action="ppaction://hlinksldjump"/>
          </p:cNvPr>
          <p:cNvSpPr/>
          <p:nvPr userDrawn="1"/>
        </p:nvSpPr>
        <p:spPr>
          <a:xfrm>
            <a:off x="472804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1.5</a:t>
            </a:r>
            <a:endParaRPr lang="en-GB" sz="1400" b="1" dirty="0">
              <a:latin typeface="Arial" panose="020B0604020202020204" pitchFamily="34" charset="0"/>
              <a:cs typeface="Arial" panose="020B0604020202020204" pitchFamily="34" charset="0"/>
            </a:endParaRPr>
          </a:p>
        </p:txBody>
      </p:sp>
      <p:sp>
        <p:nvSpPr>
          <p:cNvPr id="18" name="Round Same Side Corner Rectangle 17">
            <a:hlinkClick r:id="rId9" action="ppaction://hlinksldjump"/>
          </p:cNvPr>
          <p:cNvSpPr/>
          <p:nvPr userDrawn="1"/>
        </p:nvSpPr>
        <p:spPr>
          <a:xfrm>
            <a:off x="531610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1.6</a:t>
            </a:r>
            <a:endParaRPr lang="en-GB" sz="1400" b="1" dirty="0">
              <a:latin typeface="Arial" panose="020B0604020202020204" pitchFamily="34" charset="0"/>
              <a:cs typeface="Arial" panose="020B0604020202020204" pitchFamily="34" charset="0"/>
            </a:endParaRPr>
          </a:p>
        </p:txBody>
      </p:sp>
      <p:sp>
        <p:nvSpPr>
          <p:cNvPr id="19" name="Round Same Side Corner Rectangle 18">
            <a:hlinkClick r:id="rId10" action="ppaction://hlinksldjump"/>
          </p:cNvPr>
          <p:cNvSpPr/>
          <p:nvPr userDrawn="1"/>
        </p:nvSpPr>
        <p:spPr>
          <a:xfrm>
            <a:off x="590416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1.7</a:t>
            </a:r>
            <a:endParaRPr lang="en-GB" sz="1400" b="1" dirty="0">
              <a:latin typeface="Arial" panose="020B0604020202020204" pitchFamily="34" charset="0"/>
              <a:cs typeface="Arial" panose="020B0604020202020204" pitchFamily="34" charset="0"/>
            </a:endParaRPr>
          </a:p>
        </p:txBody>
      </p:sp>
      <p:sp>
        <p:nvSpPr>
          <p:cNvPr id="15" name="Content Placeholder 1"/>
          <p:cNvSpPr txBox="1">
            <a:spLocks/>
          </p:cNvSpPr>
          <p:nvPr/>
        </p:nvSpPr>
        <p:spPr>
          <a:xfrm>
            <a:off x="177105" y="983578"/>
            <a:ext cx="8752613" cy="5757790"/>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6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22" name="Round Same Side Corner Rectangle 21">
            <a:hlinkClick r:id="rId11" action="ppaction://hlinksldjump"/>
          </p:cNvPr>
          <p:cNvSpPr/>
          <p:nvPr userDrawn="1"/>
        </p:nvSpPr>
        <p:spPr>
          <a:xfrm>
            <a:off x="649222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1.8</a:t>
            </a:r>
            <a:endParaRPr lang="en-GB" sz="1400" b="1" dirty="0">
              <a:latin typeface="Arial" panose="020B0604020202020204" pitchFamily="34" charset="0"/>
              <a:cs typeface="Arial" panose="020B0604020202020204" pitchFamily="34" charset="0"/>
            </a:endParaRPr>
          </a:p>
        </p:txBody>
      </p:sp>
      <p:sp>
        <p:nvSpPr>
          <p:cNvPr id="23" name="Round Same Side Corner Rectangle 22">
            <a:hlinkClick r:id="rId12" action="ppaction://hlinksldjump"/>
          </p:cNvPr>
          <p:cNvSpPr/>
          <p:nvPr userDrawn="1"/>
        </p:nvSpPr>
        <p:spPr>
          <a:xfrm>
            <a:off x="708028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1.9</a:t>
            </a:r>
            <a:endParaRPr lang="en-GB" sz="1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O1 8-14">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
        <p:nvSpPr>
          <p:cNvPr id="4" name="Round Same Side Corner Rectangle 3">
            <a:hlinkClick r:id="" action="ppaction://noaction"/>
          </p:cNvPr>
          <p:cNvSpPr/>
          <p:nvPr/>
        </p:nvSpPr>
        <p:spPr>
          <a:xfrm>
            <a:off x="3312750" y="720054"/>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12</a:t>
            </a:r>
            <a:endParaRPr lang="en-GB" b="1" dirty="0"/>
          </a:p>
        </p:txBody>
      </p:sp>
      <p:sp>
        <p:nvSpPr>
          <p:cNvPr id="5" name="Round Same Side Corner Rectangle 4">
            <a:hlinkClick r:id="rId2" action="ppaction://hlinksldjump"/>
          </p:cNvPr>
          <p:cNvSpPr/>
          <p:nvPr/>
        </p:nvSpPr>
        <p:spPr>
          <a:xfrm>
            <a:off x="311404" y="717964"/>
            <a:ext cx="1643074"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t>Assignment</a:t>
            </a:r>
            <a:endParaRPr lang="en-GB" b="1" dirty="0"/>
          </a:p>
        </p:txBody>
      </p:sp>
      <p:sp>
        <p:nvSpPr>
          <p:cNvPr id="8" name="Round Same Side Corner Rectangle 7">
            <a:hlinkClick r:id="rId3" action="ppaction://hlinksldjump"/>
          </p:cNvPr>
          <p:cNvSpPr/>
          <p:nvPr/>
        </p:nvSpPr>
        <p:spPr>
          <a:xfrm>
            <a:off x="2027211" y="720054"/>
            <a:ext cx="468519"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LO1</a:t>
            </a:r>
            <a:endParaRPr lang="en-GB" sz="1400" b="1" dirty="0"/>
          </a:p>
        </p:txBody>
      </p:sp>
      <p:sp>
        <p:nvSpPr>
          <p:cNvPr id="7" name="Round Same Side Corner Rectangle 6">
            <a:hlinkClick r:id="" action="ppaction://noaction"/>
          </p:cNvPr>
          <p:cNvSpPr/>
          <p:nvPr/>
        </p:nvSpPr>
        <p:spPr>
          <a:xfrm>
            <a:off x="3780758"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13</a:t>
            </a:r>
            <a:endParaRPr lang="en-GB" b="1" dirty="0"/>
          </a:p>
        </p:txBody>
      </p:sp>
      <p:sp>
        <p:nvSpPr>
          <p:cNvPr id="10" name="Round Same Side Corner Rectangle 9">
            <a:hlinkClick r:id="" action="ppaction://noaction"/>
          </p:cNvPr>
          <p:cNvSpPr/>
          <p:nvPr/>
        </p:nvSpPr>
        <p:spPr>
          <a:xfrm>
            <a:off x="4248766"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14</a:t>
            </a:r>
            <a:endParaRPr lang="en-GB" b="1" dirty="0"/>
          </a:p>
        </p:txBody>
      </p:sp>
      <p:sp>
        <p:nvSpPr>
          <p:cNvPr id="11" name="Round Same Side Corner Rectangle 10">
            <a:hlinkClick r:id="" action="ppaction://noaction"/>
          </p:cNvPr>
          <p:cNvSpPr/>
          <p:nvPr/>
        </p:nvSpPr>
        <p:spPr>
          <a:xfrm>
            <a:off x="4716862"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15</a:t>
            </a:r>
            <a:endParaRPr lang="en-GB" b="1" dirty="0"/>
          </a:p>
        </p:txBody>
      </p:sp>
      <p:sp>
        <p:nvSpPr>
          <p:cNvPr id="12" name="Round Same Side Corner Rectangle 11">
            <a:hlinkClick r:id="" action="ppaction://noaction"/>
          </p:cNvPr>
          <p:cNvSpPr/>
          <p:nvPr/>
        </p:nvSpPr>
        <p:spPr>
          <a:xfrm>
            <a:off x="5195564"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16</a:t>
            </a:r>
            <a:endParaRPr lang="en-GB" b="1" dirty="0"/>
          </a:p>
        </p:txBody>
      </p:sp>
      <p:sp>
        <p:nvSpPr>
          <p:cNvPr id="16" name="Round Same Side Corner Rectangle 15">
            <a:hlinkClick r:id="" action="ppaction://noaction"/>
          </p:cNvPr>
          <p:cNvSpPr/>
          <p:nvPr/>
        </p:nvSpPr>
        <p:spPr>
          <a:xfrm>
            <a:off x="5663995"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17</a:t>
            </a:r>
            <a:endParaRPr lang="en-GB" b="1" dirty="0"/>
          </a:p>
        </p:txBody>
      </p:sp>
      <p:sp>
        <p:nvSpPr>
          <p:cNvPr id="17" name="Round Same Side Corner Rectangle 16">
            <a:hlinkClick r:id="" action="ppaction://noaction"/>
          </p:cNvPr>
          <p:cNvSpPr/>
          <p:nvPr/>
        </p:nvSpPr>
        <p:spPr>
          <a:xfrm>
            <a:off x="6132426"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18</a:t>
            </a:r>
            <a:endParaRPr lang="en-GB" b="1" dirty="0"/>
          </a:p>
        </p:txBody>
      </p:sp>
      <p:sp>
        <p:nvSpPr>
          <p:cNvPr id="20" name="Round Same Side Corner Rectangle 19">
            <a:hlinkClick r:id="rId4" action="ppaction://hlinksldjump"/>
          </p:cNvPr>
          <p:cNvSpPr/>
          <p:nvPr/>
        </p:nvSpPr>
        <p:spPr>
          <a:xfrm>
            <a:off x="2567651" y="729079"/>
            <a:ext cx="6726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1-11</a:t>
            </a:r>
            <a:endParaRPr lang="en-GB" sz="1400" b="1" dirty="0"/>
          </a:p>
        </p:txBody>
      </p:sp>
      <p:pic>
        <p:nvPicPr>
          <p:cNvPr id="14" name="Picture 7" descr="http://decv.co.uk/wp-content/uploads/2013/02/OCR-Logo-300x139.gif">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 Same Side Corner Rectangle 14">
            <a:hlinkClick r:id="" action="ppaction://noaction"/>
          </p:cNvPr>
          <p:cNvSpPr/>
          <p:nvPr userDrawn="1"/>
        </p:nvSpPr>
        <p:spPr>
          <a:xfrm>
            <a:off x="3312750" y="720054"/>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12</a:t>
            </a:r>
            <a:endParaRPr lang="en-GB" b="1" dirty="0"/>
          </a:p>
        </p:txBody>
      </p:sp>
      <p:sp>
        <p:nvSpPr>
          <p:cNvPr id="18" name="Round Same Side Corner Rectangle 17">
            <a:hlinkClick r:id="rId2" action="ppaction://hlinksldjump"/>
          </p:cNvPr>
          <p:cNvSpPr/>
          <p:nvPr userDrawn="1"/>
        </p:nvSpPr>
        <p:spPr>
          <a:xfrm>
            <a:off x="311404" y="717964"/>
            <a:ext cx="1643074"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t>Assignment</a:t>
            </a:r>
            <a:endParaRPr lang="en-GB" b="1" dirty="0"/>
          </a:p>
        </p:txBody>
      </p:sp>
      <p:sp>
        <p:nvSpPr>
          <p:cNvPr id="19" name="Round Same Side Corner Rectangle 18">
            <a:hlinkClick r:id="" action="ppaction://noaction"/>
          </p:cNvPr>
          <p:cNvSpPr/>
          <p:nvPr userDrawn="1"/>
        </p:nvSpPr>
        <p:spPr>
          <a:xfrm>
            <a:off x="2027211" y="720054"/>
            <a:ext cx="468519"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LO1</a:t>
            </a:r>
            <a:endParaRPr lang="en-GB" sz="1400" b="1" dirty="0"/>
          </a:p>
        </p:txBody>
      </p:sp>
      <p:sp>
        <p:nvSpPr>
          <p:cNvPr id="21" name="Round Same Side Corner Rectangle 20">
            <a:hlinkClick r:id="" action="ppaction://noaction"/>
          </p:cNvPr>
          <p:cNvSpPr/>
          <p:nvPr userDrawn="1"/>
        </p:nvSpPr>
        <p:spPr>
          <a:xfrm>
            <a:off x="3780758"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13</a:t>
            </a:r>
            <a:endParaRPr lang="en-GB" b="1" dirty="0"/>
          </a:p>
        </p:txBody>
      </p:sp>
      <p:sp>
        <p:nvSpPr>
          <p:cNvPr id="22" name="Round Same Side Corner Rectangle 21">
            <a:hlinkClick r:id="" action="ppaction://noaction"/>
          </p:cNvPr>
          <p:cNvSpPr/>
          <p:nvPr userDrawn="1"/>
        </p:nvSpPr>
        <p:spPr>
          <a:xfrm>
            <a:off x="4248766"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14</a:t>
            </a:r>
            <a:endParaRPr lang="en-GB" b="1" dirty="0"/>
          </a:p>
        </p:txBody>
      </p:sp>
      <p:sp>
        <p:nvSpPr>
          <p:cNvPr id="23" name="Round Same Side Corner Rectangle 22">
            <a:hlinkClick r:id="" action="ppaction://noaction"/>
          </p:cNvPr>
          <p:cNvSpPr/>
          <p:nvPr userDrawn="1"/>
        </p:nvSpPr>
        <p:spPr>
          <a:xfrm>
            <a:off x="4716862"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15</a:t>
            </a:r>
            <a:endParaRPr lang="en-GB" b="1" dirty="0"/>
          </a:p>
        </p:txBody>
      </p:sp>
      <p:sp>
        <p:nvSpPr>
          <p:cNvPr id="24" name="Round Same Side Corner Rectangle 23">
            <a:hlinkClick r:id="" action="ppaction://noaction"/>
          </p:cNvPr>
          <p:cNvSpPr/>
          <p:nvPr userDrawn="1"/>
        </p:nvSpPr>
        <p:spPr>
          <a:xfrm>
            <a:off x="5195564"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16</a:t>
            </a:r>
            <a:endParaRPr lang="en-GB" b="1" dirty="0"/>
          </a:p>
        </p:txBody>
      </p:sp>
      <p:sp>
        <p:nvSpPr>
          <p:cNvPr id="25" name="Round Same Side Corner Rectangle 24">
            <a:hlinkClick r:id="" action="ppaction://noaction"/>
          </p:cNvPr>
          <p:cNvSpPr/>
          <p:nvPr userDrawn="1"/>
        </p:nvSpPr>
        <p:spPr>
          <a:xfrm>
            <a:off x="5663995"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17</a:t>
            </a:r>
            <a:endParaRPr lang="en-GB" b="1" dirty="0"/>
          </a:p>
        </p:txBody>
      </p:sp>
      <p:sp>
        <p:nvSpPr>
          <p:cNvPr id="26" name="Round Same Side Corner Rectangle 25">
            <a:hlinkClick r:id="" action="ppaction://noaction"/>
          </p:cNvPr>
          <p:cNvSpPr/>
          <p:nvPr userDrawn="1"/>
        </p:nvSpPr>
        <p:spPr>
          <a:xfrm>
            <a:off x="6132426"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18</a:t>
            </a:r>
            <a:endParaRPr lang="en-GB" b="1" dirty="0"/>
          </a:p>
        </p:txBody>
      </p:sp>
      <p:sp>
        <p:nvSpPr>
          <p:cNvPr id="27" name="Round Same Side Corner Rectangle 26">
            <a:hlinkClick r:id="" action="ppaction://noaction"/>
          </p:cNvPr>
          <p:cNvSpPr/>
          <p:nvPr userDrawn="1"/>
        </p:nvSpPr>
        <p:spPr>
          <a:xfrm>
            <a:off x="2567651" y="729079"/>
            <a:ext cx="6726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1-11</a:t>
            </a:r>
            <a:endParaRPr lang="en-GB" sz="1400" b="1" dirty="0"/>
          </a:p>
        </p:txBody>
      </p:sp>
      <p:pic>
        <p:nvPicPr>
          <p:cNvPr id="28" name="Picture 7" descr="http://decv.co.uk/wp-content/uploads/2013/02/OCR-Logo-300x139.gif">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9725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ssignment">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Tree>
    <p:extLst>
      <p:ext uri="{BB962C8B-B14F-4D97-AF65-F5344CB8AC3E}">
        <p14:creationId xmlns:p14="http://schemas.microsoft.com/office/powerpoint/2010/main" val="42893857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8"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1" r:id="rId4"/>
    <p:sldLayoutId id="2147483712" r:id="rId5"/>
    <p:sldLayoutId id="2147483713" r:id="rId6"/>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hyperlink" Target="http://www.mensa.org.uk/workout/quiz/2" TargetMode="External"/><Relationship Id="rId13" Type="http://schemas.openxmlformats.org/officeDocument/2006/relationships/hyperlink" Target="http://journalistsresource.org/" TargetMode="External"/><Relationship Id="rId3" Type="http://schemas.openxmlformats.org/officeDocument/2006/relationships/hyperlink" Target="http://www.trendhunter.com/slideshow/interactive-marketing-campaigns#1" TargetMode="External"/><Relationship Id="rId7" Type="http://schemas.openxmlformats.org/officeDocument/2006/relationships/hyperlink" Target="https://www.gov.uk/practise-your-driving-theory-test" TargetMode="External"/><Relationship Id="rId12" Type="http://schemas.openxmlformats.org/officeDocument/2006/relationships/hyperlink" Target="https://phet.colorado.edu/en/simulations/category/new"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www.mymaths.co.uk/" TargetMode="External"/><Relationship Id="rId11" Type="http://schemas.openxmlformats.org/officeDocument/2006/relationships/hyperlink" Target="http://www.stockholm360.net/index_gal.php" TargetMode="External"/><Relationship Id="rId5" Type="http://schemas.openxmlformats.org/officeDocument/2006/relationships/hyperlink" Target="http://digitalsynopsis.com/inspiration/50-incredibly-creative-online-banner-ads" TargetMode="External"/><Relationship Id="rId10" Type="http://schemas.openxmlformats.org/officeDocument/2006/relationships/hyperlink" Target="http://www.miniclip.com/games/en/" TargetMode="External"/><Relationship Id="rId4" Type="http://schemas.openxmlformats.org/officeDocument/2006/relationships/hyperlink" Target="http://www.webbyawards.com/winners/2013/interactive-advertising-media/campaign-categories/integrated-campaigns" TargetMode="External"/><Relationship Id="rId9" Type="http://schemas.openxmlformats.org/officeDocument/2006/relationships/hyperlink" Target="https://www.soe.com/home" TargetMode="External"/><Relationship Id="rId14" Type="http://schemas.openxmlformats.org/officeDocument/2006/relationships/hyperlink" Target="http://www.louvre.fr/en/pla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6.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www.coca-cola.com/index.jsp?cookie=false" TargetMode="External"/><Relationship Id="rId10" Type="http://schemas.openxmlformats.org/officeDocument/2006/relationships/image" Target="../media/image55.png"/><Relationship Id="rId4" Type="http://schemas.openxmlformats.org/officeDocument/2006/relationships/image" Target="../media/image6.png"/><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hyperlink" Target="West_Internet%20Access.pdf" TargetMode="Externa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hyperlink" Target="2.1%20-%20Exam%20Questions.docx"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2.1%20-%20Exam%20Questions.docx"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2.1%20-%20Exam%20Questions.docx"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2.1%20-%20Exam%20Questions.docx"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5.png"/><Relationship Id="rId7"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slide" Target="slide19.xml"/><Relationship Id="rId5" Type="http://schemas.openxmlformats.org/officeDocument/2006/relationships/slide" Target="slide10.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7584" y="5682260"/>
            <a:ext cx="8208912"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2.1 - Understand where information is held globally and how it is transmitted</a:t>
            </a:r>
            <a:endParaRPr lang="en-GB"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251520" y="260648"/>
            <a:ext cx="8496944"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8" name="TextBox 7"/>
          <p:cNvSpPr txBox="1"/>
          <p:nvPr/>
        </p:nvSpPr>
        <p:spPr>
          <a:xfrm>
            <a:off x="1547664" y="332656"/>
            <a:ext cx="7056784" cy="1631216"/>
          </a:xfrm>
          <a:prstGeom prst="rect">
            <a:avLst/>
          </a:prstGeom>
          <a:noFill/>
        </p:spPr>
        <p:txBody>
          <a:bodyPr wrap="square" rtlCol="0">
            <a:spAutoFit/>
          </a:bodyPr>
          <a:lstStyle/>
          <a:p>
            <a:pPr algn="r"/>
            <a:r>
              <a:rPr lang="en-GB" sz="3200" dirty="0" smtClean="0"/>
              <a:t> </a:t>
            </a:r>
            <a:r>
              <a:rPr lang="en-GB" sz="3200" dirty="0"/>
              <a:t>Cambridge </a:t>
            </a:r>
            <a:r>
              <a:rPr lang="en-GB" sz="3200" b="1" dirty="0"/>
              <a:t>TECHNICALS </a:t>
            </a:r>
            <a:r>
              <a:rPr lang="en-GB" sz="3200" b="1" dirty="0" smtClean="0"/>
              <a:t/>
            </a:r>
            <a:br>
              <a:rPr lang="en-GB" sz="3200" b="1" dirty="0" smtClean="0"/>
            </a:br>
            <a:r>
              <a:rPr lang="en-GB" sz="3200" b="1" dirty="0" smtClean="0"/>
              <a:t>LEVEL </a:t>
            </a:r>
            <a:r>
              <a:rPr lang="en-GB" sz="3200" b="1" dirty="0"/>
              <a:t>3 </a:t>
            </a:r>
            <a:endParaRPr lang="en-GB" sz="3200" b="1" dirty="0" smtClean="0"/>
          </a:p>
          <a:p>
            <a:pPr algn="r"/>
            <a:r>
              <a:rPr lang="en-GB" sz="3200" b="1" dirty="0" smtClean="0">
                <a:solidFill>
                  <a:schemeClr val="tx1">
                    <a:lumMod val="50000"/>
                    <a:lumOff val="50000"/>
                  </a:schemeClr>
                </a:solidFill>
              </a:rPr>
              <a:t>2016</a:t>
            </a:r>
            <a:endParaRPr lang="en-GB" sz="3600" b="1" dirty="0">
              <a:solidFill>
                <a:schemeClr val="tx1">
                  <a:lumMod val="50000"/>
                  <a:lumOff val="50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060847"/>
            <a:ext cx="8496944" cy="28686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15762"/>
            <a:ext cx="1667058" cy="160107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200" dirty="0"/>
              <a:t>1</a:t>
            </a:r>
            <a:r>
              <a:rPr lang="en-US" sz="3200" dirty="0" smtClean="0"/>
              <a:t>.2 </a:t>
            </a:r>
            <a:r>
              <a:rPr lang="en-US" sz="3200" dirty="0"/>
              <a:t>– </a:t>
            </a:r>
            <a:r>
              <a:rPr lang="en-GB" sz="3200" dirty="0" smtClean="0"/>
              <a:t>Types </a:t>
            </a:r>
            <a:r>
              <a:rPr lang="en-GB" sz="3200" dirty="0"/>
              <a:t>of information storage </a:t>
            </a:r>
            <a:r>
              <a:rPr lang="en-GB" sz="3200" dirty="0" smtClean="0"/>
              <a:t>media - Cloud</a:t>
            </a:r>
            <a:endParaRPr lang="en-US" sz="3200" b="0" dirty="0"/>
          </a:p>
        </p:txBody>
      </p:sp>
      <p:graphicFrame>
        <p:nvGraphicFramePr>
          <p:cNvPr id="25" name="Table 24"/>
          <p:cNvGraphicFramePr>
            <a:graphicFrameLocks noGrp="1"/>
          </p:cNvGraphicFramePr>
          <p:nvPr>
            <p:extLst>
              <p:ext uri="{D42A27DB-BD31-4B8C-83A1-F6EECF244321}">
                <p14:modId xmlns:p14="http://schemas.microsoft.com/office/powerpoint/2010/main" val="393957202"/>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Being without a USB stick now is rare</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Capacity is growing but size is shrinking</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!5 years ago 256mb was considered large</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SD cards are similar but smaller.</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5632311"/>
          </a:xfrm>
          <a:prstGeom prst="rect">
            <a:avLst/>
          </a:prstGeom>
        </p:spPr>
        <p:txBody>
          <a:bodyPr wrap="square">
            <a:spAutoFit/>
          </a:bodyPr>
          <a:lstStyle/>
          <a:p>
            <a:pPr marL="284163" indent="-284163">
              <a:buClr>
                <a:srgbClr val="00B050"/>
              </a:buClr>
              <a:buFont typeface="Wingdings 3" panose="05040102010807070707" pitchFamily="18" charset="2"/>
              <a:buChar char=""/>
            </a:pPr>
            <a:r>
              <a:rPr lang="en-US" sz="1500" b="1" dirty="0" smtClean="0">
                <a:latin typeface="Arial" panose="020B0604020202020204" pitchFamily="34" charset="0"/>
                <a:cs typeface="Arial" panose="020B0604020202020204" pitchFamily="34" charset="0"/>
              </a:rPr>
              <a:t>Cloud Storage</a:t>
            </a:r>
            <a:r>
              <a:rPr lang="en-US" sz="1500" dirty="0" smtClean="0">
                <a:latin typeface="Arial" panose="020B0604020202020204" pitchFamily="34" charset="0"/>
                <a:cs typeface="Arial" panose="020B0604020202020204" pitchFamily="34" charset="0"/>
              </a:rPr>
              <a:t> – This is becoming more common, specifically within work and those </a:t>
            </a:r>
            <a:r>
              <a:rPr lang="en-US" sz="1500" dirty="0">
                <a:latin typeface="Arial" panose="020B0604020202020204" pitchFamily="34" charset="0"/>
                <a:cs typeface="Arial" panose="020B0604020202020204" pitchFamily="34" charset="0"/>
              </a:rPr>
              <a:t>who work from home. Cloud storage is a </a:t>
            </a:r>
            <a:r>
              <a:rPr lang="en-US" sz="1500" dirty="0" smtClean="0">
                <a:latin typeface="Arial" panose="020B0604020202020204" pitchFamily="34" charset="0"/>
                <a:cs typeface="Arial" panose="020B0604020202020204" pitchFamily="34" charset="0"/>
              </a:rPr>
              <a:t>form </a:t>
            </a:r>
            <a:r>
              <a:rPr lang="en-US" sz="1500" dirty="0">
                <a:latin typeface="Arial" panose="020B0604020202020204" pitchFamily="34" charset="0"/>
                <a:cs typeface="Arial" panose="020B0604020202020204" pitchFamily="34" charset="0"/>
              </a:rPr>
              <a:t>of data storage in which the digital data is stored in logical pools, the physical storage spans multiple </a:t>
            </a:r>
            <a:r>
              <a:rPr lang="en-US" sz="1500" dirty="0" smtClean="0">
                <a:latin typeface="Arial" panose="020B0604020202020204" pitchFamily="34" charset="0"/>
                <a:cs typeface="Arial" panose="020B0604020202020204" pitchFamily="34" charset="0"/>
              </a:rPr>
              <a:t>servers, </a:t>
            </a:r>
            <a:r>
              <a:rPr lang="en-US" sz="1500" dirty="0">
                <a:latin typeface="Arial" panose="020B0604020202020204" pitchFamily="34" charset="0"/>
                <a:cs typeface="Arial" panose="020B0604020202020204" pitchFamily="34" charset="0"/>
              </a:rPr>
              <a:t>and the physical environment is typically owned and managed by a hosting company. These cloud storage providers are responsible for keeping the data available and accessible, and the physical environment protected and running. People and </a:t>
            </a:r>
            <a:r>
              <a:rPr lang="en-US" sz="1500" dirty="0" smtClean="0">
                <a:latin typeface="Arial" panose="020B0604020202020204" pitchFamily="34" charset="0"/>
                <a:cs typeface="Arial" panose="020B0604020202020204" pitchFamily="34" charset="0"/>
              </a:rPr>
              <a:t>organisations </a:t>
            </a:r>
            <a:r>
              <a:rPr lang="en-US" sz="1500" dirty="0">
                <a:latin typeface="Arial" panose="020B0604020202020204" pitchFamily="34" charset="0"/>
                <a:cs typeface="Arial" panose="020B0604020202020204" pitchFamily="34" charset="0"/>
              </a:rPr>
              <a:t>buy or lease storage capacity from the providers to store user, organization, or application data.</a:t>
            </a:r>
          </a:p>
          <a:p>
            <a:pPr>
              <a:buClr>
                <a:srgbClr val="00B050"/>
              </a:buClr>
            </a:pPr>
            <a:r>
              <a:rPr lang="en-US" sz="1500" b="1" dirty="0" smtClean="0">
                <a:latin typeface="Arial" panose="020B0604020202020204" pitchFamily="34" charset="0"/>
                <a:cs typeface="Arial" panose="020B0604020202020204" pitchFamily="34" charset="0"/>
              </a:rPr>
              <a:t>Advantages</a:t>
            </a:r>
            <a:endParaRPr lang="en-US" sz="1500" b="1"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500" dirty="0">
                <a:latin typeface="Arial" panose="020B0604020202020204" pitchFamily="34" charset="0"/>
                <a:cs typeface="Arial" panose="020B0604020202020204" pitchFamily="34" charset="0"/>
              </a:rPr>
              <a:t>Companies need only pay for the storage they actually </a:t>
            </a:r>
            <a:r>
              <a:rPr lang="en-US" sz="1500" dirty="0" smtClean="0">
                <a:latin typeface="Arial" panose="020B0604020202020204" pitchFamily="34" charset="0"/>
                <a:cs typeface="Arial" panose="020B0604020202020204" pitchFamily="34" charset="0"/>
              </a:rPr>
              <a:t>use.</a:t>
            </a:r>
            <a:endParaRPr lang="en-US" sz="1500"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500" dirty="0" smtClean="0">
                <a:latin typeface="Arial" panose="020B0604020202020204" pitchFamily="34" charset="0"/>
                <a:cs typeface="Arial" panose="020B0604020202020204" pitchFamily="34" charset="0"/>
              </a:rPr>
              <a:t>Organisations </a:t>
            </a:r>
            <a:r>
              <a:rPr lang="en-US" sz="1500" dirty="0">
                <a:latin typeface="Arial" panose="020B0604020202020204" pitchFamily="34" charset="0"/>
                <a:cs typeface="Arial" panose="020B0604020202020204" pitchFamily="34" charset="0"/>
              </a:rPr>
              <a:t>can choose between off-premises and on-premises cloud storage </a:t>
            </a:r>
            <a:r>
              <a:rPr lang="en-US" sz="1500" dirty="0" smtClean="0">
                <a:latin typeface="Arial" panose="020B0604020202020204" pitchFamily="34" charset="0"/>
                <a:cs typeface="Arial" panose="020B0604020202020204" pitchFamily="34" charset="0"/>
              </a:rPr>
              <a:t>options.</a:t>
            </a:r>
            <a:endParaRPr lang="en-US" sz="1500"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500" dirty="0">
                <a:latin typeface="Arial" panose="020B0604020202020204" pitchFamily="34" charset="0"/>
                <a:cs typeface="Arial" panose="020B0604020202020204" pitchFamily="34" charset="0"/>
              </a:rPr>
              <a:t>Storage availability and data protection is </a:t>
            </a:r>
            <a:r>
              <a:rPr lang="en-US" sz="1500" dirty="0" smtClean="0">
                <a:latin typeface="Arial" panose="020B0604020202020204" pitchFamily="34" charset="0"/>
                <a:cs typeface="Arial" panose="020B0604020202020204" pitchFamily="34" charset="0"/>
              </a:rPr>
              <a:t>paramount to cloud storage companies, </a:t>
            </a:r>
            <a:r>
              <a:rPr lang="en-US" sz="1500" dirty="0">
                <a:latin typeface="Arial" panose="020B0604020202020204" pitchFamily="34" charset="0"/>
                <a:cs typeface="Arial" panose="020B0604020202020204" pitchFamily="34" charset="0"/>
              </a:rPr>
              <a:t>so depending on the application, the additional technology, effort and cost to add availability and protection can be eliminated</a:t>
            </a:r>
            <a:r>
              <a:rPr lang="en-US" sz="1500" dirty="0" smtClean="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500" dirty="0">
                <a:latin typeface="Arial" panose="020B0604020202020204" pitchFamily="34" charset="0"/>
                <a:cs typeface="Arial" panose="020B0604020202020204" pitchFamily="34" charset="0"/>
              </a:rPr>
              <a:t>Storage maintenance tasks, such as purchasing additional storage capacity, are offloaded to the responsibility of a service provider</a:t>
            </a:r>
            <a:r>
              <a:rPr lang="en-US" sz="1500" dirty="0" smtClean="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500" dirty="0">
                <a:latin typeface="Arial" panose="020B0604020202020204" pitchFamily="34" charset="0"/>
                <a:cs typeface="Arial" panose="020B0604020202020204" pitchFamily="34" charset="0"/>
              </a:rPr>
              <a:t>Cloud storage provides users with immediate access to a broad range of resources and applications hosted in the infrastructure of another organization via a web service interface.[14]</a:t>
            </a:r>
          </a:p>
          <a:p>
            <a:pPr marL="284163" indent="-284163">
              <a:buClr>
                <a:srgbClr val="00B050"/>
              </a:buClr>
              <a:buFont typeface="Wingdings 3" panose="05040102010807070707" pitchFamily="18" charset="2"/>
              <a:buChar char=""/>
            </a:pPr>
            <a:r>
              <a:rPr lang="en-US" sz="1500" dirty="0" smtClean="0">
                <a:latin typeface="Arial" panose="020B0604020202020204" pitchFamily="34" charset="0"/>
                <a:cs typeface="Arial" panose="020B0604020202020204" pitchFamily="34" charset="0"/>
              </a:rPr>
              <a:t>Cloud </a:t>
            </a:r>
            <a:r>
              <a:rPr lang="en-US" sz="1500" dirty="0">
                <a:latin typeface="Arial" panose="020B0604020202020204" pitchFamily="34" charset="0"/>
                <a:cs typeface="Arial" panose="020B0604020202020204" pitchFamily="34" charset="0"/>
              </a:rPr>
              <a:t>storage can be used as natural disaster proof backup, as normally there are 2 or 3 different backup servers located in different places around the globe.</a:t>
            </a:r>
            <a:endParaRPr lang="en-US" sz="15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06048"/>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200" dirty="0"/>
              <a:t>1</a:t>
            </a:r>
            <a:r>
              <a:rPr lang="en-US" sz="3200" dirty="0" smtClean="0"/>
              <a:t>.2 </a:t>
            </a:r>
            <a:r>
              <a:rPr lang="en-US" sz="3200" dirty="0"/>
              <a:t>– </a:t>
            </a:r>
            <a:r>
              <a:rPr lang="en-GB" sz="3200" dirty="0" smtClean="0"/>
              <a:t>Types </a:t>
            </a:r>
            <a:r>
              <a:rPr lang="en-GB" sz="3200" dirty="0"/>
              <a:t>of information storage </a:t>
            </a:r>
            <a:r>
              <a:rPr lang="en-GB" sz="3200" dirty="0" smtClean="0"/>
              <a:t>media - NAS</a:t>
            </a:r>
            <a:endParaRPr lang="en-US" sz="3200" b="0" dirty="0"/>
          </a:p>
        </p:txBody>
      </p:sp>
      <p:graphicFrame>
        <p:nvGraphicFramePr>
          <p:cNvPr id="25" name="Table 24"/>
          <p:cNvGraphicFramePr>
            <a:graphicFrameLocks noGrp="1"/>
          </p:cNvGraphicFramePr>
          <p:nvPr>
            <p:extLst>
              <p:ext uri="{D42A27DB-BD31-4B8C-83A1-F6EECF244321}">
                <p14:modId xmlns:p14="http://schemas.microsoft.com/office/powerpoint/2010/main" val="393957202"/>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Being without a USB stick now is rare</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Capacity is growing but size is shrinking</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!5 years ago 256mb was considered large</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SD cards are similar but smaller.</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5299912"/>
          </a:xfrm>
          <a:prstGeom prst="rect">
            <a:avLst/>
          </a:prstGeom>
        </p:spPr>
        <p:txBody>
          <a:bodyPr wrap="square">
            <a:spAutoFit/>
          </a:bodyPr>
          <a:lstStyle/>
          <a:p>
            <a:pPr marL="284163" indent="-284163">
              <a:buClr>
                <a:srgbClr val="00B050"/>
              </a:buClr>
              <a:buFont typeface="Wingdings 3" panose="05040102010807070707" pitchFamily="18" charset="2"/>
              <a:buChar char=""/>
            </a:pPr>
            <a:r>
              <a:rPr lang="en-US" sz="1880" b="1" dirty="0" smtClean="0">
                <a:latin typeface="Arial" panose="020B0604020202020204" pitchFamily="34" charset="0"/>
                <a:cs typeface="Arial" panose="020B0604020202020204" pitchFamily="34" charset="0"/>
              </a:rPr>
              <a:t>Network Storage</a:t>
            </a:r>
            <a:r>
              <a:rPr lang="en-US" sz="1880" dirty="0" smtClean="0">
                <a:latin typeface="Arial" panose="020B0604020202020204" pitchFamily="34" charset="0"/>
                <a:cs typeface="Arial" panose="020B0604020202020204" pitchFamily="34" charset="0"/>
              </a:rPr>
              <a:t> </a:t>
            </a:r>
            <a:r>
              <a:rPr lang="en-US" sz="1880" b="1" dirty="0" smtClean="0">
                <a:latin typeface="Arial" panose="020B0604020202020204" pitchFamily="34" charset="0"/>
                <a:cs typeface="Arial" panose="020B0604020202020204" pitchFamily="34" charset="0"/>
              </a:rPr>
              <a:t>(NAS) </a:t>
            </a:r>
            <a:r>
              <a:rPr lang="en-US" sz="1880" dirty="0">
                <a:latin typeface="Arial" panose="020B0604020202020204" pitchFamily="34" charset="0"/>
                <a:cs typeface="Arial" panose="020B0604020202020204" pitchFamily="34" charset="0"/>
              </a:rPr>
              <a:t>– </a:t>
            </a:r>
            <a:r>
              <a:rPr lang="en-US" sz="1880" dirty="0" smtClean="0">
                <a:latin typeface="Arial" panose="020B0604020202020204" pitchFamily="34" charset="0"/>
                <a:cs typeface="Arial" panose="020B0604020202020204" pitchFamily="34" charset="0"/>
              </a:rPr>
              <a:t>This </a:t>
            </a:r>
            <a:r>
              <a:rPr lang="en-US" sz="1880" dirty="0">
                <a:latin typeface="Arial" panose="020B0604020202020204" pitchFamily="34" charset="0"/>
                <a:cs typeface="Arial" panose="020B0604020202020204" pitchFamily="34" charset="0"/>
              </a:rPr>
              <a:t>is a file-level computer data storage server connected to a computer network providing data access to a </a:t>
            </a:r>
            <a:r>
              <a:rPr lang="en-US" sz="1880" dirty="0" smtClean="0">
                <a:latin typeface="Arial" panose="020B0604020202020204" pitchFamily="34" charset="0"/>
                <a:cs typeface="Arial" panose="020B0604020202020204" pitchFamily="34" charset="0"/>
              </a:rPr>
              <a:t>large </a:t>
            </a:r>
            <a:r>
              <a:rPr lang="en-US" sz="1880" dirty="0">
                <a:latin typeface="Arial" panose="020B0604020202020204" pitchFamily="34" charset="0"/>
                <a:cs typeface="Arial" panose="020B0604020202020204" pitchFamily="34" charset="0"/>
              </a:rPr>
              <a:t>group of clients. NAS is </a:t>
            </a:r>
            <a:r>
              <a:rPr lang="en-US" sz="1880" dirty="0" smtClean="0">
                <a:latin typeface="Arial" panose="020B0604020202020204" pitchFamily="34" charset="0"/>
                <a:cs typeface="Arial" panose="020B0604020202020204" pitchFamily="34" charset="0"/>
              </a:rPr>
              <a:t>specialised </a:t>
            </a:r>
            <a:r>
              <a:rPr lang="en-US" sz="1880" dirty="0">
                <a:latin typeface="Arial" panose="020B0604020202020204" pitchFamily="34" charset="0"/>
                <a:cs typeface="Arial" panose="020B0604020202020204" pitchFamily="34" charset="0"/>
              </a:rPr>
              <a:t>for serving files either by its hardware, software, or </a:t>
            </a:r>
            <a:r>
              <a:rPr lang="en-US" sz="1880" dirty="0" smtClean="0">
                <a:latin typeface="Arial" panose="020B0604020202020204" pitchFamily="34" charset="0"/>
                <a:cs typeface="Arial" panose="020B0604020202020204" pitchFamily="34" charset="0"/>
              </a:rPr>
              <a:t>configuration. NAS </a:t>
            </a:r>
            <a:r>
              <a:rPr lang="en-US" sz="1880" dirty="0">
                <a:latin typeface="Arial" panose="020B0604020202020204" pitchFamily="34" charset="0"/>
                <a:cs typeface="Arial" panose="020B0604020202020204" pitchFamily="34" charset="0"/>
              </a:rPr>
              <a:t>systems are networked appliances which contain one or more storage drives, often arranged into logical, redundant storage containers or RAID</a:t>
            </a:r>
            <a:r>
              <a:rPr lang="en-US" sz="1880" dirty="0" smtClean="0">
                <a:latin typeface="Arial" panose="020B0604020202020204" pitchFamily="34" charset="0"/>
                <a:cs typeface="Arial" panose="020B0604020202020204" pitchFamily="34" charset="0"/>
              </a:rPr>
              <a:t>.</a:t>
            </a:r>
            <a:endParaRPr lang="en-US" sz="1880"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880" dirty="0" smtClean="0">
                <a:latin typeface="Arial" panose="020B0604020202020204" pitchFamily="34" charset="0"/>
                <a:cs typeface="Arial" panose="020B0604020202020204" pitchFamily="34" charset="0"/>
              </a:rPr>
              <a:t>NAS </a:t>
            </a:r>
            <a:r>
              <a:rPr lang="en-US" sz="1880" dirty="0">
                <a:latin typeface="Arial" panose="020B0604020202020204" pitchFamily="34" charset="0"/>
                <a:cs typeface="Arial" panose="020B0604020202020204" pitchFamily="34" charset="0"/>
              </a:rPr>
              <a:t>removes the responsibility of file serving from other servers on the network. They typically provide access to files using network file sharing </a:t>
            </a:r>
            <a:r>
              <a:rPr lang="en-US" sz="1880" dirty="0" smtClean="0">
                <a:latin typeface="Arial" panose="020B0604020202020204" pitchFamily="34" charset="0"/>
                <a:cs typeface="Arial" panose="020B0604020202020204" pitchFamily="34" charset="0"/>
              </a:rPr>
              <a:t>protocols. </a:t>
            </a:r>
            <a:r>
              <a:rPr lang="en-US" sz="1880" dirty="0">
                <a:latin typeface="Arial" panose="020B0604020202020204" pitchFamily="34" charset="0"/>
                <a:cs typeface="Arial" panose="020B0604020202020204" pitchFamily="34" charset="0"/>
              </a:rPr>
              <a:t>NAS devices began gaining popularity as a convenient method of sharing files among multiple computers</a:t>
            </a:r>
            <a:r>
              <a:rPr lang="en-US" sz="1880" dirty="0" smtClean="0">
                <a:latin typeface="Arial" panose="020B0604020202020204" pitchFamily="34" charset="0"/>
                <a:cs typeface="Arial" panose="020B0604020202020204" pitchFamily="34" charset="0"/>
              </a:rPr>
              <a:t>. Potential </a:t>
            </a:r>
            <a:r>
              <a:rPr lang="en-US" sz="1880" dirty="0">
                <a:latin typeface="Arial" panose="020B0604020202020204" pitchFamily="34" charset="0"/>
                <a:cs typeface="Arial" panose="020B0604020202020204" pitchFamily="34" charset="0"/>
              </a:rPr>
              <a:t>benefits of dedicated network-attached storage, compared to general-purpose servers also serving files, include faster data access, easier administration, and simple </a:t>
            </a:r>
            <a:r>
              <a:rPr lang="en-US" sz="1880" dirty="0" smtClean="0">
                <a:latin typeface="Arial" panose="020B0604020202020204" pitchFamily="34" charset="0"/>
                <a:cs typeface="Arial" panose="020B0604020202020204" pitchFamily="34" charset="0"/>
              </a:rPr>
              <a:t>configuration.</a:t>
            </a:r>
          </a:p>
          <a:p>
            <a:pPr marL="284163" indent="-284163">
              <a:buClr>
                <a:srgbClr val="00B050"/>
              </a:buClr>
              <a:buFont typeface="Wingdings 3" panose="05040102010807070707" pitchFamily="18" charset="2"/>
              <a:buChar char=""/>
            </a:pPr>
            <a:r>
              <a:rPr lang="en-US" sz="1880" dirty="0" smtClean="0">
                <a:latin typeface="Arial" panose="020B0604020202020204" pitchFamily="34" charset="0"/>
                <a:cs typeface="Arial" panose="020B0604020202020204" pitchFamily="34" charset="0"/>
              </a:rPr>
              <a:t>For home this would mean storing all your music, videos, games etc</a:t>
            </a:r>
            <a:r>
              <a:rPr lang="en-US" sz="1880" dirty="0">
                <a:latin typeface="Arial" panose="020B0604020202020204" pitchFamily="34" charset="0"/>
                <a:cs typeface="Arial" panose="020B0604020202020204" pitchFamily="34" charset="0"/>
              </a:rPr>
              <a:t>.</a:t>
            </a:r>
            <a:r>
              <a:rPr lang="en-US" sz="1880" dirty="0" smtClean="0">
                <a:latin typeface="Arial" panose="020B0604020202020204" pitchFamily="34" charset="0"/>
                <a:cs typeface="Arial" panose="020B0604020202020204" pitchFamily="34" charset="0"/>
              </a:rPr>
              <a:t> and streaming them across any compatible device.</a:t>
            </a:r>
            <a:endParaRPr lang="en-US" sz="188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5475267"/>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400" dirty="0" smtClean="0"/>
              <a:t>1.2 </a:t>
            </a:r>
            <a:r>
              <a:rPr lang="en-US" sz="3400" dirty="0"/>
              <a:t>– </a:t>
            </a:r>
            <a:r>
              <a:rPr lang="en-GB" sz="3400" dirty="0"/>
              <a:t>Types of information storage </a:t>
            </a:r>
            <a:r>
              <a:rPr lang="en-GB" sz="3400" dirty="0" smtClean="0"/>
              <a:t>media - SSD</a:t>
            </a:r>
            <a:endParaRPr lang="en-GB" sz="3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067364938"/>
              </p:ext>
            </p:extLst>
          </p:nvPr>
        </p:nvGraphicFramePr>
        <p:xfrm>
          <a:off x="7107270" y="1124744"/>
          <a:ext cx="1713202" cy="5452598"/>
        </p:xfrm>
        <a:graphic>
          <a:graphicData uri="http://schemas.openxmlformats.org/drawingml/2006/table">
            <a:tbl>
              <a:tblPr firstRow="1" firstCol="1" lastRow="1" lastCol="1" bandRow="1" bandCol="1">
                <a:tableStyleId>{2D5ABB26-0587-4C30-8999-92F81FD0307C}</a:tableStyleId>
              </a:tblPr>
              <a:tblGrid>
                <a:gridCol w="1713202"/>
              </a:tblGrid>
              <a:tr h="463022">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289506">
                <a:tc>
                  <a:txBody>
                    <a:bodyPr/>
                    <a:lstStyle/>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would you upgrade on your computer at home to make it better.</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do we still have unreliable Hard Drives in computers</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the difference between SSD and HDD</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Are they Mac compatible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Can they get any faster</a:t>
                      </a:r>
                    </a:p>
                    <a:p>
                      <a:pPr marL="177800" marR="0" indent="-177800" algn="l" defTabSz="914400" rtl="0" eaLnBrk="1" fontAlgn="auto" latinLnBrk="0" hangingPunct="1">
                        <a:lnSpc>
                          <a:spcPct val="100000"/>
                        </a:lnSpc>
                        <a:spcBef>
                          <a:spcPts val="0"/>
                        </a:spcBef>
                        <a:spcAft>
                          <a:spcPts val="600"/>
                        </a:spcAft>
                        <a:buClrTx/>
                        <a:buSzTx/>
                        <a:buFontTx/>
                        <a:buBlip>
                          <a:blip r:embed="rId3"/>
                        </a:buBlip>
                        <a:tabLst/>
                        <a:defRPr/>
                      </a:pPr>
                      <a:r>
                        <a:rPr lang="en-GB" sz="1440" baseline="0" dirty="0" smtClean="0">
                          <a:solidFill>
                            <a:schemeClr val="tx1"/>
                          </a:solidFill>
                          <a:effectLst/>
                          <a:latin typeface="Arial" pitchFamily="34" charset="0"/>
                          <a:ea typeface="Times New Roman"/>
                          <a:cs typeface="Arial" pitchFamily="34" charset="0"/>
                        </a:rPr>
                        <a:t>What is the next big thing when these become old.</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38746" y="1196752"/>
            <a:ext cx="1609718"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20" y="1052736"/>
            <a:ext cx="6783742" cy="5632311"/>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950" b="1" dirty="0" smtClean="0">
                <a:solidFill>
                  <a:srgbClr val="FF0000"/>
                </a:solidFill>
              </a:rPr>
              <a:t>Solid State Drives (SSD)</a:t>
            </a:r>
            <a:r>
              <a:rPr lang="en-US" sz="1950" dirty="0" smtClean="0">
                <a:solidFill>
                  <a:srgbClr val="FF0000"/>
                </a:solidFill>
              </a:rPr>
              <a:t> </a:t>
            </a:r>
            <a:r>
              <a:rPr lang="en-US" sz="1950" dirty="0" smtClean="0"/>
              <a:t>are rapidly taking over from HDDs/ They have no moving parts and all data is retrieved at the same rate no matter where it is stored. They don’t rely on magnetic </a:t>
            </a:r>
            <a:r>
              <a:rPr lang="en-US" sz="1950" dirty="0"/>
              <a:t>properties; the most common type of solid state storage devices store data by controlling the movement of electronics within NAND* chips.</a:t>
            </a:r>
          </a:p>
          <a:p>
            <a:pPr marL="285750" indent="-285750">
              <a:buClr>
                <a:srgbClr val="00B050"/>
              </a:buClr>
              <a:buFont typeface="Wingdings 3" panose="05040102010807070707" pitchFamily="18" charset="2"/>
              <a:buChar char=""/>
            </a:pPr>
            <a:r>
              <a:rPr lang="en-US" sz="1950" dirty="0"/>
              <a:t>The data is stored as O’s and 1‘s </a:t>
            </a:r>
            <a:r>
              <a:rPr lang="en-US" sz="1950" dirty="0" smtClean="0"/>
              <a:t>in millions of tiny transistors within the chip, This effectively produces  non-volatile rewriteable memory.</a:t>
            </a:r>
          </a:p>
          <a:p>
            <a:pPr>
              <a:buClr>
                <a:srgbClr val="00B050"/>
              </a:buClr>
            </a:pPr>
            <a:r>
              <a:rPr lang="en-US" sz="1950" b="1" i="1" dirty="0" smtClean="0">
                <a:solidFill>
                  <a:srgbClr val="0070C0"/>
                </a:solidFill>
              </a:rPr>
              <a:t>Technical part </a:t>
            </a:r>
            <a:r>
              <a:rPr lang="en-US" sz="1950" i="1" dirty="0" smtClean="0">
                <a:solidFill>
                  <a:srgbClr val="0070C0"/>
                </a:solidFill>
              </a:rPr>
              <a:t>(do not need to know this)</a:t>
            </a:r>
          </a:p>
          <a:p>
            <a:pPr marL="285750" indent="-285750">
              <a:buClr>
                <a:srgbClr val="00B050"/>
              </a:buClr>
              <a:buFont typeface="Wingdings 3" panose="05040102010807070707" pitchFamily="18" charset="2"/>
              <a:buChar char=""/>
            </a:pPr>
            <a:r>
              <a:rPr lang="en-US" sz="1950" i="1" dirty="0" smtClean="0">
                <a:solidFill>
                  <a:srgbClr val="0070C0"/>
                </a:solidFill>
              </a:rPr>
              <a:t>NAND flash memory is a type of non-volatile storage that does not require power to retail data. NAND flash memory stores data in an array of memory cells made from floating-gate transistors which are insulated from each other by an oxide layer. NAND is a type of logic gate and is basically one of the building blocks of many electronic circuits including solid state devices.</a:t>
            </a:r>
            <a:endParaRPr lang="en-GB" sz="1950" i="1" dirty="0">
              <a:solidFill>
                <a:srgbClr val="0070C0"/>
              </a:solidFill>
            </a:endParaRPr>
          </a:p>
        </p:txBody>
      </p:sp>
    </p:spTree>
    <p:extLst>
      <p:ext uri="{BB962C8B-B14F-4D97-AF65-F5344CB8AC3E}">
        <p14:creationId xmlns:p14="http://schemas.microsoft.com/office/powerpoint/2010/main" val="1687259666"/>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3400" dirty="0" smtClean="0"/>
              <a:t>1.2 </a:t>
            </a:r>
            <a:r>
              <a:rPr lang="en-US" sz="3400" dirty="0"/>
              <a:t>– </a:t>
            </a:r>
            <a:r>
              <a:rPr lang="en-GB" sz="3400" dirty="0"/>
              <a:t>Types of information storage media - SSD</a:t>
            </a:r>
            <a:endParaRPr lang="en-GB" sz="3400" b="1" dirty="0" smtClean="0"/>
          </a:p>
        </p:txBody>
      </p:sp>
      <p:graphicFrame>
        <p:nvGraphicFramePr>
          <p:cNvPr id="25" name="Table 24"/>
          <p:cNvGraphicFramePr>
            <a:graphicFrameLocks noGrp="1"/>
          </p:cNvGraphicFramePr>
          <p:nvPr>
            <p:extLst/>
          </p:nvPr>
        </p:nvGraphicFramePr>
        <p:xfrm>
          <a:off x="7056587" y="1124744"/>
          <a:ext cx="1763885" cy="5452598"/>
        </p:xfrm>
        <a:graphic>
          <a:graphicData uri="http://schemas.openxmlformats.org/drawingml/2006/table">
            <a:tbl>
              <a:tblPr firstRow="1" firstCol="1" lastRow="1" lastCol="1" bandRow="1" bandCol="1">
                <a:tableStyleId>{2D5ABB26-0587-4C30-8999-92F81FD0307C}</a:tableStyleId>
              </a:tblPr>
              <a:tblGrid>
                <a:gridCol w="1763885"/>
              </a:tblGrid>
              <a:tr h="463022">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289506">
                <a:tc>
                  <a:txBody>
                    <a:bodyPr/>
                    <a:lstStyle/>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would you upgrade on your computer at home to make it better.</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do we still have unreliable Hard Drives in computers</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the difference between SSD and HDD</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Are they Mac compatible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Can they get any faster</a:t>
                      </a:r>
                    </a:p>
                    <a:p>
                      <a:pPr marL="177800" marR="0" indent="-177800" algn="l" defTabSz="914400" rtl="0" eaLnBrk="1" fontAlgn="auto" latinLnBrk="0" hangingPunct="1">
                        <a:lnSpc>
                          <a:spcPct val="100000"/>
                        </a:lnSpc>
                        <a:spcBef>
                          <a:spcPts val="0"/>
                        </a:spcBef>
                        <a:spcAft>
                          <a:spcPts val="600"/>
                        </a:spcAft>
                        <a:buClrTx/>
                        <a:buSzTx/>
                        <a:buFontTx/>
                        <a:buBlip>
                          <a:blip r:embed="rId3"/>
                        </a:buBlip>
                        <a:tabLst/>
                        <a:defRPr/>
                      </a:pPr>
                      <a:r>
                        <a:rPr lang="en-GB" sz="1440" baseline="0" dirty="0" smtClean="0">
                          <a:solidFill>
                            <a:schemeClr val="tx1"/>
                          </a:solidFill>
                          <a:effectLst/>
                          <a:latin typeface="Arial" pitchFamily="34" charset="0"/>
                          <a:ea typeface="Times New Roman"/>
                          <a:cs typeface="Arial" pitchFamily="34" charset="0"/>
                        </a:rPr>
                        <a:t>What is the next big thing when these become old.</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07270" y="1196752"/>
            <a:ext cx="1609718"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20" y="1052736"/>
            <a:ext cx="6701583" cy="5632311"/>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760" dirty="0" smtClean="0"/>
              <a:t>However, a number of solid state storage devices sometimes use </a:t>
            </a:r>
            <a:r>
              <a:rPr lang="en-US" sz="1760" b="1" dirty="0" smtClean="0">
                <a:solidFill>
                  <a:srgbClr val="FF0000"/>
                </a:solidFill>
              </a:rPr>
              <a:t>electronically erasable programmable read-only memories (EEPROM) </a:t>
            </a:r>
            <a:r>
              <a:rPr lang="en-US" sz="1760" dirty="0" smtClean="0"/>
              <a:t>technology. The main difference is that it uses NOR* chips rather than NAND. This makes them faster in operation; however, devices using EEPROM are considerably more expensive than those that use NAND technology. EEPROM also allows data to be erased in single bytes at a time. Use of NAND only allows blocks of data to be read or erased. This makes EEPROM technology more useful in certain applications where data needs to be accessed or erased in byte-sized chunks.</a:t>
            </a:r>
          </a:p>
          <a:p>
            <a:pPr>
              <a:buClr>
                <a:srgbClr val="00B050"/>
              </a:buClr>
            </a:pPr>
            <a:r>
              <a:rPr lang="en-US" sz="1760" b="1" i="1" dirty="0" smtClean="0">
                <a:solidFill>
                  <a:srgbClr val="0070C0"/>
                </a:solidFill>
              </a:rPr>
              <a:t>Technical part </a:t>
            </a:r>
            <a:r>
              <a:rPr lang="en-US" sz="1760" i="1" dirty="0" smtClean="0">
                <a:solidFill>
                  <a:srgbClr val="0070C0"/>
                </a:solidFill>
              </a:rPr>
              <a:t>(do not need to know this)</a:t>
            </a:r>
          </a:p>
          <a:p>
            <a:pPr marL="285750" indent="-285750">
              <a:buClr>
                <a:srgbClr val="00B050"/>
              </a:buClr>
              <a:buFont typeface="Wingdings 3" panose="05040102010807070707" pitchFamily="18" charset="2"/>
              <a:buChar char=""/>
            </a:pPr>
            <a:r>
              <a:rPr lang="en-US" sz="1760" i="1" dirty="0" smtClean="0">
                <a:solidFill>
                  <a:srgbClr val="0070C0"/>
                </a:solidFill>
              </a:rPr>
              <a:t>NOR flash memory is also a type of non-volatile storage; a NOR ate is a type of logic gate that makes up many electronic circuits, NOR gates work in a different way to NAND gates. Essentially, solid state memories made from NOR gates allow faster read/write operations than those made from NAND gates, but the storage devices cost more to manufacture – consequently, most solid state storage devices use NAND gate technology.</a:t>
            </a:r>
            <a:endParaRPr lang="en-GB" sz="1760" i="1" dirty="0">
              <a:solidFill>
                <a:srgbClr val="FF0000"/>
              </a:solidFill>
            </a:endParaRPr>
          </a:p>
        </p:txBody>
      </p:sp>
    </p:spTree>
    <p:extLst>
      <p:ext uri="{BB962C8B-B14F-4D97-AF65-F5344CB8AC3E}">
        <p14:creationId xmlns:p14="http://schemas.microsoft.com/office/powerpoint/2010/main" val="4255905931"/>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1520" y="1052736"/>
            <a:ext cx="8568952" cy="5472267"/>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850" dirty="0" smtClean="0"/>
              <a:t>Because of the cost implications, the majority of solid state storage devices use NAND technology. The two are usually distinguished by the terms flash (uses NAND) and </a:t>
            </a:r>
            <a:r>
              <a:rPr lang="en-US" sz="1850" b="1" dirty="0" smtClean="0">
                <a:solidFill>
                  <a:srgbClr val="FF0000"/>
                </a:solidFill>
              </a:rPr>
              <a:t>EEPROM</a:t>
            </a:r>
            <a:r>
              <a:rPr lang="en-US" sz="1850" dirty="0" smtClean="0"/>
              <a:t> (uses NOR).</a:t>
            </a:r>
            <a:endParaRPr lang="en-US" sz="1850" dirty="0"/>
          </a:p>
          <a:p>
            <a:pPr marL="285750" indent="-285750">
              <a:buClr>
                <a:srgbClr val="00B050"/>
              </a:buClr>
              <a:buFont typeface="Wingdings 3" panose="05040102010807070707" pitchFamily="18" charset="2"/>
              <a:buChar char=""/>
            </a:pPr>
            <a:r>
              <a:rPr lang="en-US" sz="1850" dirty="0"/>
              <a:t>So what are the main advantages of using </a:t>
            </a:r>
            <a:r>
              <a:rPr lang="en-US" sz="1850" dirty="0" smtClean="0"/>
              <a:t>SSD rather than HDD? The main advantages are summarized below:</a:t>
            </a:r>
          </a:p>
          <a:p>
            <a:pPr marL="630238" indent="-285750">
              <a:buClr>
                <a:srgbClr val="00B050"/>
              </a:buClr>
              <a:buFont typeface="Arial" panose="020B0604020202020204" pitchFamily="34" charset="0"/>
              <a:buChar char="•"/>
            </a:pPr>
            <a:r>
              <a:rPr lang="en-US" sz="1850" dirty="0" smtClean="0"/>
              <a:t>They are more reliable (no moving parts to go wrong)</a:t>
            </a:r>
          </a:p>
          <a:p>
            <a:pPr marL="630238" indent="-285750">
              <a:buClr>
                <a:srgbClr val="00B050"/>
              </a:buClr>
              <a:buFont typeface="Arial" panose="020B0604020202020204" pitchFamily="34" charset="0"/>
              <a:buChar char="•"/>
            </a:pPr>
            <a:r>
              <a:rPr lang="en-US" sz="1850" dirty="0" smtClean="0"/>
              <a:t>They are considerably lighter (which makes they suitable for laptops)</a:t>
            </a:r>
          </a:p>
          <a:p>
            <a:pPr marL="630238" indent="-285750">
              <a:buClr>
                <a:srgbClr val="00B050"/>
              </a:buClr>
              <a:buFont typeface="Arial" panose="020B0604020202020204" pitchFamily="34" charset="0"/>
              <a:buChar char="•"/>
            </a:pPr>
            <a:r>
              <a:rPr lang="en-US" sz="1850" dirty="0" smtClean="0"/>
              <a:t>They do not have to ‘get up to speed’ before they work properly</a:t>
            </a:r>
          </a:p>
          <a:p>
            <a:pPr marL="630238" indent="-285750">
              <a:buClr>
                <a:srgbClr val="00B050"/>
              </a:buClr>
              <a:buFont typeface="Arial" panose="020B0604020202020204" pitchFamily="34" charset="0"/>
              <a:buChar char="•"/>
            </a:pPr>
            <a:r>
              <a:rPr lang="en-US" sz="1850" dirty="0" smtClean="0"/>
              <a:t>They have lower power consumption</a:t>
            </a:r>
          </a:p>
          <a:p>
            <a:pPr marL="630238" indent="-285750">
              <a:buClr>
                <a:srgbClr val="00B050"/>
              </a:buClr>
              <a:buFont typeface="Arial" panose="020B0604020202020204" pitchFamily="34" charset="0"/>
              <a:buChar char="•"/>
            </a:pPr>
            <a:r>
              <a:rPr lang="en-US" sz="1850" dirty="0" smtClean="0"/>
              <a:t>They run much cooler than HDDs (laptop suitable)</a:t>
            </a:r>
          </a:p>
          <a:p>
            <a:pPr marL="630238" indent="-285750">
              <a:buClr>
                <a:srgbClr val="00B050"/>
              </a:buClr>
              <a:buFont typeface="Arial" panose="020B0604020202020204" pitchFamily="34" charset="0"/>
              <a:buChar char="•"/>
            </a:pPr>
            <a:r>
              <a:rPr lang="en-US" sz="1850" dirty="0" smtClean="0"/>
              <a:t>Because there are no moving parts, they are thin</a:t>
            </a:r>
          </a:p>
          <a:p>
            <a:pPr marL="630238" indent="-285750">
              <a:buClr>
                <a:srgbClr val="00B050"/>
              </a:buClr>
              <a:buFont typeface="Arial" panose="020B0604020202020204" pitchFamily="34" charset="0"/>
              <a:buChar char="•"/>
            </a:pPr>
            <a:r>
              <a:rPr lang="en-US" sz="1850" dirty="0" smtClean="0"/>
              <a:t>Data access us considerably faster than HDD</a:t>
            </a:r>
          </a:p>
          <a:p>
            <a:pPr marL="285750" indent="-285750">
              <a:buClr>
                <a:srgbClr val="00B050"/>
              </a:buClr>
              <a:buFont typeface="Wingdings 3" panose="05040102010807070707" pitchFamily="18" charset="2"/>
              <a:buChar char=""/>
            </a:pPr>
            <a:r>
              <a:rPr lang="en-US" sz="1850" dirty="0" smtClean="0"/>
              <a:t>The main drawback of SSD is the questionable longevity of the technology. Most SSD are conservatively rated at only 20GB write operations per day over a 3 year period – this is known as </a:t>
            </a:r>
            <a:r>
              <a:rPr lang="en-US" sz="1850" b="1" dirty="0" smtClean="0">
                <a:solidFill>
                  <a:srgbClr val="FF0000"/>
                </a:solidFill>
              </a:rPr>
              <a:t>SSD endurance</a:t>
            </a:r>
            <a:r>
              <a:rPr lang="en-US" sz="1850" dirty="0" smtClean="0"/>
              <a:t>. For this reason, SSD is not used in Internet Servers, for example, where a huge number of write operations take place every day. However, this issue is being addressed by a number of manufacturers to improve the durability of these SSD systems.</a:t>
            </a:r>
            <a:endParaRPr lang="en-GB" sz="1850" dirty="0"/>
          </a:p>
        </p:txBody>
      </p:sp>
      <p:sp>
        <p:nvSpPr>
          <p:cNvPr id="5" name="Title 1"/>
          <p:cNvSpPr>
            <a:spLocks noGrp="1"/>
          </p:cNvSpPr>
          <p:nvPr>
            <p:ph type="title"/>
          </p:nvPr>
        </p:nvSpPr>
        <p:spPr>
          <a:xfrm>
            <a:off x="35496" y="44624"/>
            <a:ext cx="8856984" cy="576064"/>
          </a:xfrm>
        </p:spPr>
        <p:txBody>
          <a:bodyPr>
            <a:noAutofit/>
          </a:bodyPr>
          <a:lstStyle/>
          <a:p>
            <a:r>
              <a:rPr lang="en-US" sz="3400" dirty="0" smtClean="0"/>
              <a:t>1.2 </a:t>
            </a:r>
            <a:r>
              <a:rPr lang="en-US" sz="3400" dirty="0"/>
              <a:t>– </a:t>
            </a:r>
            <a:r>
              <a:rPr lang="en-GB" sz="3400" dirty="0"/>
              <a:t>Types of information storage media - SSD</a:t>
            </a:r>
            <a:endParaRPr lang="en-GB" sz="3400" b="1" dirty="0" smtClean="0"/>
          </a:p>
        </p:txBody>
      </p:sp>
    </p:spTree>
    <p:extLst>
      <p:ext uri="{BB962C8B-B14F-4D97-AF65-F5344CB8AC3E}">
        <p14:creationId xmlns:p14="http://schemas.microsoft.com/office/powerpoint/2010/main" val="3290414916"/>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3400" dirty="0" smtClean="0"/>
              <a:t>1.2 </a:t>
            </a:r>
            <a:r>
              <a:rPr lang="en-US" sz="3400" dirty="0"/>
              <a:t>– </a:t>
            </a:r>
            <a:r>
              <a:rPr lang="en-GB" sz="3400" dirty="0"/>
              <a:t>Types of information storage media - </a:t>
            </a:r>
            <a:r>
              <a:rPr lang="en-GB" sz="3400" dirty="0" smtClean="0"/>
              <a:t>Tape</a:t>
            </a:r>
            <a:endParaRPr lang="en-GB" sz="3400" b="1" dirty="0" smtClean="0"/>
          </a:p>
        </p:txBody>
      </p:sp>
      <p:graphicFrame>
        <p:nvGraphicFramePr>
          <p:cNvPr id="25" name="Table 24"/>
          <p:cNvGraphicFramePr>
            <a:graphicFrameLocks noGrp="1"/>
          </p:cNvGraphicFramePr>
          <p:nvPr>
            <p:extLst/>
          </p:nvPr>
        </p:nvGraphicFramePr>
        <p:xfrm>
          <a:off x="7056587" y="1124744"/>
          <a:ext cx="1763885" cy="5452598"/>
        </p:xfrm>
        <a:graphic>
          <a:graphicData uri="http://schemas.openxmlformats.org/drawingml/2006/table">
            <a:tbl>
              <a:tblPr firstRow="1" firstCol="1" lastRow="1" lastCol="1" bandRow="1" bandCol="1">
                <a:tableStyleId>{2D5ABB26-0587-4C30-8999-92F81FD0307C}</a:tableStyleId>
              </a:tblPr>
              <a:tblGrid>
                <a:gridCol w="1763885"/>
              </a:tblGrid>
              <a:tr h="463022">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289506">
                <a:tc>
                  <a:txBody>
                    <a:bodyPr/>
                    <a:lstStyle/>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would you upgrade on your computer at home to make it better.</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do we still have unreliable Hard Drives in computers</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the difference between SSD and HDD</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Are they Mac compatible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Can they get any faster</a:t>
                      </a:r>
                    </a:p>
                    <a:p>
                      <a:pPr marL="177800" marR="0" indent="-177800" algn="l" defTabSz="914400" rtl="0" eaLnBrk="1" fontAlgn="auto" latinLnBrk="0" hangingPunct="1">
                        <a:lnSpc>
                          <a:spcPct val="100000"/>
                        </a:lnSpc>
                        <a:spcBef>
                          <a:spcPts val="0"/>
                        </a:spcBef>
                        <a:spcAft>
                          <a:spcPts val="600"/>
                        </a:spcAft>
                        <a:buClrTx/>
                        <a:buSzTx/>
                        <a:buFontTx/>
                        <a:buBlip>
                          <a:blip r:embed="rId3"/>
                        </a:buBlip>
                        <a:tabLst/>
                        <a:defRPr/>
                      </a:pPr>
                      <a:r>
                        <a:rPr lang="en-GB" sz="1440" baseline="0" dirty="0" smtClean="0">
                          <a:solidFill>
                            <a:schemeClr val="tx1"/>
                          </a:solidFill>
                          <a:effectLst/>
                          <a:latin typeface="Arial" pitchFamily="34" charset="0"/>
                          <a:ea typeface="Times New Roman"/>
                          <a:cs typeface="Arial" pitchFamily="34" charset="0"/>
                        </a:rPr>
                        <a:t>What is the next big thing when these become old.</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07270" y="1196752"/>
            <a:ext cx="1609718"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20" y="1052736"/>
            <a:ext cx="6752266" cy="5062924"/>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900" b="1" dirty="0" smtClean="0"/>
              <a:t>Magnetic Tape </a:t>
            </a:r>
            <a:r>
              <a:rPr lang="en-US" sz="1900" b="1" dirty="0"/>
              <a:t>Drives</a:t>
            </a:r>
            <a:r>
              <a:rPr lang="en-US" sz="1900" dirty="0"/>
              <a:t> </a:t>
            </a:r>
            <a:r>
              <a:rPr lang="en-US" sz="1900" dirty="0" smtClean="0"/>
              <a:t>– This is </a:t>
            </a:r>
            <a:r>
              <a:rPr lang="en-US" sz="1900" dirty="0"/>
              <a:t>a medium for magnetic recording, made of a thin, </a:t>
            </a:r>
            <a:r>
              <a:rPr lang="en-US" sz="1900" dirty="0" err="1" smtClean="0"/>
              <a:t>magnetisable</a:t>
            </a:r>
            <a:r>
              <a:rPr lang="en-US" sz="1900" dirty="0" smtClean="0"/>
              <a:t> </a:t>
            </a:r>
            <a:r>
              <a:rPr lang="en-US" sz="1900" dirty="0"/>
              <a:t>coating on a long, narrow strip of plastic film. It was developed in Germany, based on magnetic wire recording. Devices that record and play back audio and video using magnetic tape are tape recorders and video tape recorders. A device that stores computer data on magnetic tape is a tape drive (tape unit, streamer</a:t>
            </a:r>
            <a:r>
              <a:rPr lang="en-US" sz="1900" dirty="0" smtClean="0"/>
              <a:t>).</a:t>
            </a:r>
            <a:endParaRPr lang="en-US" sz="1900" dirty="0"/>
          </a:p>
          <a:p>
            <a:pPr marL="285750" indent="-285750">
              <a:buClr>
                <a:srgbClr val="00B050"/>
              </a:buClr>
              <a:buFont typeface="Wingdings 3" panose="05040102010807070707" pitchFamily="18" charset="2"/>
              <a:buChar char=""/>
            </a:pPr>
            <a:r>
              <a:rPr lang="en-US" sz="1900" dirty="0" smtClean="0"/>
              <a:t>It </a:t>
            </a:r>
            <a:r>
              <a:rPr lang="en-US" sz="1900" dirty="0"/>
              <a:t>was a key technology in early computer development, allowing unparalleled amounts of data to be mechanically created, stored for long periods, and to be rapidly accessed</a:t>
            </a:r>
            <a:r>
              <a:rPr lang="en-US" sz="1900" dirty="0" smtClean="0"/>
              <a:t>.</a:t>
            </a:r>
            <a:endParaRPr lang="en-US" sz="1900" dirty="0"/>
          </a:p>
          <a:p>
            <a:pPr marL="285750" indent="-285750">
              <a:buClr>
                <a:srgbClr val="00B050"/>
              </a:buClr>
              <a:buFont typeface="Wingdings 3" panose="05040102010807070707" pitchFamily="18" charset="2"/>
              <a:buChar char=""/>
            </a:pPr>
            <a:r>
              <a:rPr lang="en-US" sz="1900" dirty="0"/>
              <a:t>Nowadays, other technologies can perform the functions of magnetic tape. In many cases, these technologies are replacing tape. Despite this, innovation in the technology continues, and Sony and IBM continue to produce new magnetic tape drives </a:t>
            </a:r>
            <a:endParaRPr lang="en-GB" sz="1900" i="1" dirty="0">
              <a:solidFill>
                <a:srgbClr val="FF0000"/>
              </a:solidFill>
            </a:endParaRPr>
          </a:p>
        </p:txBody>
      </p:sp>
    </p:spTree>
    <p:extLst>
      <p:ext uri="{BB962C8B-B14F-4D97-AF65-F5344CB8AC3E}">
        <p14:creationId xmlns:p14="http://schemas.microsoft.com/office/powerpoint/2010/main" val="548780057"/>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3400" dirty="0" smtClean="0"/>
              <a:t>1.2 </a:t>
            </a:r>
            <a:r>
              <a:rPr lang="en-US" sz="3400" dirty="0"/>
              <a:t>– </a:t>
            </a:r>
            <a:r>
              <a:rPr lang="en-GB" sz="3400" dirty="0"/>
              <a:t>Types of information storage media - </a:t>
            </a:r>
            <a:r>
              <a:rPr lang="en-GB" sz="3400" dirty="0" smtClean="0"/>
              <a:t>DVD</a:t>
            </a:r>
            <a:endParaRPr lang="en-GB" sz="3400" b="1" dirty="0" smtClean="0"/>
          </a:p>
        </p:txBody>
      </p:sp>
      <p:graphicFrame>
        <p:nvGraphicFramePr>
          <p:cNvPr id="25" name="Table 24"/>
          <p:cNvGraphicFramePr>
            <a:graphicFrameLocks noGrp="1"/>
          </p:cNvGraphicFramePr>
          <p:nvPr>
            <p:extLst/>
          </p:nvPr>
        </p:nvGraphicFramePr>
        <p:xfrm>
          <a:off x="7056587" y="1124744"/>
          <a:ext cx="1763885" cy="5452598"/>
        </p:xfrm>
        <a:graphic>
          <a:graphicData uri="http://schemas.openxmlformats.org/drawingml/2006/table">
            <a:tbl>
              <a:tblPr firstRow="1" firstCol="1" lastRow="1" lastCol="1" bandRow="1" bandCol="1">
                <a:tableStyleId>{2D5ABB26-0587-4C30-8999-92F81FD0307C}</a:tableStyleId>
              </a:tblPr>
              <a:tblGrid>
                <a:gridCol w="1763885"/>
              </a:tblGrid>
              <a:tr h="463022">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289506">
                <a:tc>
                  <a:txBody>
                    <a:bodyPr/>
                    <a:lstStyle/>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would you upgrade on your computer at home to make it better.</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do we still have unreliable Hard Drives in computers</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the difference between SSD and HDD</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Are they Mac compatible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Can they get any faster</a:t>
                      </a:r>
                    </a:p>
                    <a:p>
                      <a:pPr marL="177800" marR="0" indent="-177800" algn="l" defTabSz="914400" rtl="0" eaLnBrk="1" fontAlgn="auto" latinLnBrk="0" hangingPunct="1">
                        <a:lnSpc>
                          <a:spcPct val="100000"/>
                        </a:lnSpc>
                        <a:spcBef>
                          <a:spcPts val="0"/>
                        </a:spcBef>
                        <a:spcAft>
                          <a:spcPts val="600"/>
                        </a:spcAft>
                        <a:buClrTx/>
                        <a:buSzTx/>
                        <a:buFontTx/>
                        <a:buBlip>
                          <a:blip r:embed="rId3"/>
                        </a:buBlip>
                        <a:tabLst/>
                        <a:defRPr/>
                      </a:pPr>
                      <a:r>
                        <a:rPr lang="en-GB" sz="1440" baseline="0" dirty="0" smtClean="0">
                          <a:solidFill>
                            <a:schemeClr val="tx1"/>
                          </a:solidFill>
                          <a:effectLst/>
                          <a:latin typeface="Arial" pitchFamily="34" charset="0"/>
                          <a:ea typeface="Times New Roman"/>
                          <a:cs typeface="Arial" pitchFamily="34" charset="0"/>
                        </a:rPr>
                        <a:t>What is the next big thing when these become old.</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07270" y="1196752"/>
            <a:ext cx="1609718"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20" y="1052736"/>
            <a:ext cx="6701583" cy="5747727"/>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750" b="1" dirty="0" smtClean="0"/>
              <a:t>Optical Storage</a:t>
            </a:r>
            <a:r>
              <a:rPr lang="en-US" sz="1750" dirty="0"/>
              <a:t> </a:t>
            </a:r>
            <a:r>
              <a:rPr lang="en-US" sz="1750" dirty="0" smtClean="0"/>
              <a:t>– Optical </a:t>
            </a:r>
            <a:r>
              <a:rPr lang="en-US" sz="1750" dirty="0"/>
              <a:t>storage is the storage of data on an optically readable medium. Data is recorded by making marks in a pattern that can be read back with the aid of light, usually a beam of laser light precisely focused on a spinning disc. </a:t>
            </a:r>
            <a:r>
              <a:rPr lang="en-US" sz="1750" dirty="0" smtClean="0"/>
              <a:t>There </a:t>
            </a:r>
            <a:r>
              <a:rPr lang="en-US" sz="1750" dirty="0"/>
              <a:t>are other means of optically storing data and new methods are in development. Optical storage differs from other data storage techniques that make use of other technologies such as magnetism or semiconductors</a:t>
            </a:r>
            <a:r>
              <a:rPr lang="en-US" sz="1750" dirty="0" smtClean="0"/>
              <a:t>.</a:t>
            </a:r>
            <a:endParaRPr lang="en-US" sz="1750" dirty="0"/>
          </a:p>
          <a:p>
            <a:pPr marL="285750" indent="-285750">
              <a:buClr>
                <a:srgbClr val="00B050"/>
              </a:buClr>
              <a:buFont typeface="Wingdings 3" panose="05040102010807070707" pitchFamily="18" charset="2"/>
              <a:buChar char=""/>
            </a:pPr>
            <a:r>
              <a:rPr lang="en-US" sz="1750" dirty="0"/>
              <a:t>Optical storage can range from a single drive reading a single CD-ROM to multiple drives reading multiple discs such as an optical jukebox. Single CDs (compact discs) can hold around 700 MB (megabytes) and optical jukeboxes can hold much </a:t>
            </a:r>
            <a:r>
              <a:rPr lang="en-US" sz="1750" dirty="0" err="1" smtClean="0"/>
              <a:t>more.DVD’s</a:t>
            </a:r>
            <a:r>
              <a:rPr lang="en-US" sz="1750" dirty="0" smtClean="0"/>
              <a:t> can store 4.7GB and Blu-Ray up to 14.6GB. Then there is DVD+R –R and RW.</a:t>
            </a:r>
            <a:endParaRPr lang="en-US" sz="1750" dirty="0"/>
          </a:p>
          <a:p>
            <a:pPr marL="285750" indent="-285750">
              <a:buClr>
                <a:srgbClr val="00B050"/>
              </a:buClr>
              <a:buFont typeface="Wingdings 3" panose="05040102010807070707" pitchFamily="18" charset="2"/>
              <a:buChar char=""/>
            </a:pPr>
            <a:r>
              <a:rPr lang="en-US" sz="1750" dirty="0" smtClean="0"/>
              <a:t>It </a:t>
            </a:r>
            <a:r>
              <a:rPr lang="en-US" sz="1750" dirty="0"/>
              <a:t>is estimated that in the year 2007, optical storage represents 27% of the world's technological capacity to store information</a:t>
            </a:r>
            <a:r>
              <a:rPr lang="en-US" sz="1750" dirty="0" smtClean="0"/>
              <a:t>.</a:t>
            </a:r>
          </a:p>
          <a:p>
            <a:pPr>
              <a:buClr>
                <a:srgbClr val="00B050"/>
              </a:buClr>
            </a:pPr>
            <a:r>
              <a:rPr lang="en-US" sz="1750" b="1" dirty="0" smtClean="0">
                <a:solidFill>
                  <a:srgbClr val="FF0000"/>
                </a:solidFill>
              </a:rPr>
              <a:t>Task 5 </a:t>
            </a:r>
            <a:r>
              <a:rPr lang="en-US" sz="1750" dirty="0" smtClean="0">
                <a:solidFill>
                  <a:srgbClr val="FF0000"/>
                </a:solidFill>
              </a:rPr>
              <a:t>- Researching </a:t>
            </a:r>
            <a:r>
              <a:rPr lang="en-US" sz="1750" dirty="0">
                <a:solidFill>
                  <a:srgbClr val="FF0000"/>
                </a:solidFill>
              </a:rPr>
              <a:t>the different </a:t>
            </a:r>
            <a:r>
              <a:rPr lang="en-US" sz="1750" dirty="0" smtClean="0">
                <a:solidFill>
                  <a:srgbClr val="FF0000"/>
                </a:solidFill>
              </a:rPr>
              <a:t>types of storage media, including examples of the key </a:t>
            </a:r>
            <a:r>
              <a:rPr lang="en-US" sz="1750" dirty="0">
                <a:solidFill>
                  <a:srgbClr val="FF0000"/>
                </a:solidFill>
              </a:rPr>
              <a:t>characteristics (e.g. cost, energy consumption, robustness, data density, weight, </a:t>
            </a:r>
            <a:r>
              <a:rPr lang="en-US" sz="1750" dirty="0" smtClean="0">
                <a:solidFill>
                  <a:srgbClr val="FF0000"/>
                </a:solidFill>
              </a:rPr>
              <a:t>environmental considerations etc.), advantages and disadvantages of each </a:t>
            </a:r>
            <a:r>
              <a:rPr lang="en-US" sz="1750" dirty="0">
                <a:solidFill>
                  <a:srgbClr val="FF0000"/>
                </a:solidFill>
              </a:rPr>
              <a:t>and some possible uses for each example.</a:t>
            </a:r>
            <a:endParaRPr lang="en-GB" sz="1750" dirty="0">
              <a:solidFill>
                <a:srgbClr val="FF0000"/>
              </a:solidFill>
            </a:endParaRPr>
          </a:p>
        </p:txBody>
      </p:sp>
    </p:spTree>
    <p:extLst>
      <p:ext uri="{BB962C8B-B14F-4D97-AF65-F5344CB8AC3E}">
        <p14:creationId xmlns:p14="http://schemas.microsoft.com/office/powerpoint/2010/main" val="1317819041"/>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36"/>
            <a:ext cx="8568952" cy="4968875"/>
          </a:xfrm>
        </p:spPr>
        <p:txBody>
          <a:bodyPr>
            <a:noAutofit/>
          </a:bodyPr>
          <a:lstStyle/>
          <a:p>
            <a:pPr marL="255588" indent="-255588">
              <a:spcAft>
                <a:spcPts val="0"/>
              </a:spcAft>
            </a:pPr>
            <a:r>
              <a:rPr lang="en-GB" sz="1900" dirty="0" smtClean="0"/>
              <a:t>All Informational dispensing products have a purpose that is different, whether it is produced merely to make money or as a project for a company to suit a particular need. For each of these purposes there are restriction and similarities that are taken into account like interface, expandability, time frame, entertainment value. Some products are designed for a one-off purpose, an interface for an election, the menu in a game, the pop up screen on an EPOS system. All the previous</a:t>
            </a:r>
            <a:r>
              <a:rPr lang="en-GB" sz="1900" dirty="0"/>
              <a:t> </a:t>
            </a:r>
            <a:r>
              <a:rPr lang="en-GB" sz="1900" dirty="0" smtClean="0"/>
              <a:t>production stages will still be part of </a:t>
            </a:r>
            <a:r>
              <a:rPr lang="en-GB" sz="1900" dirty="0"/>
              <a:t>the product </a:t>
            </a:r>
            <a:r>
              <a:rPr lang="en-GB" sz="1900" dirty="0" smtClean="0"/>
              <a:t>tasks, but </a:t>
            </a:r>
            <a:r>
              <a:rPr lang="en-GB" sz="1900" dirty="0"/>
              <a:t>the </a:t>
            </a:r>
            <a:r>
              <a:rPr lang="en-GB" sz="1900" dirty="0" smtClean="0"/>
              <a:t>audience </a:t>
            </a:r>
            <a:r>
              <a:rPr lang="en-GB" sz="1900" dirty="0"/>
              <a:t>needs will be different </a:t>
            </a:r>
            <a:r>
              <a:rPr lang="en-GB" sz="1900" dirty="0" smtClean="0"/>
              <a:t>every time.</a:t>
            </a:r>
          </a:p>
          <a:p>
            <a:pPr marL="255588" indent="-255588">
              <a:spcAft>
                <a:spcPts val="0"/>
              </a:spcAft>
            </a:pPr>
            <a:r>
              <a:rPr lang="en-GB" sz="1900" dirty="0" smtClean="0"/>
              <a:t>Examples of purpose include:</a:t>
            </a:r>
          </a:p>
          <a:p>
            <a:pPr lvl="1">
              <a:spcAft>
                <a:spcPts val="0"/>
              </a:spcAft>
            </a:pPr>
            <a:r>
              <a:rPr lang="en-GB" sz="1900" dirty="0" smtClean="0">
                <a:hlinkClick r:id="rId3"/>
              </a:rPr>
              <a:t>Marketing</a:t>
            </a:r>
            <a:r>
              <a:rPr lang="en-GB" sz="1900" dirty="0"/>
              <a:t>, </a:t>
            </a:r>
            <a:r>
              <a:rPr lang="en-GB" sz="1900" dirty="0">
                <a:hlinkClick r:id="rId4"/>
              </a:rPr>
              <a:t>promotional</a:t>
            </a:r>
            <a:r>
              <a:rPr lang="en-GB" sz="1900" dirty="0"/>
              <a:t>, </a:t>
            </a:r>
            <a:r>
              <a:rPr lang="en-GB" sz="1900" dirty="0" smtClean="0">
                <a:hlinkClick r:id="rId5"/>
              </a:rPr>
              <a:t>advertisement</a:t>
            </a:r>
            <a:endParaRPr lang="en-GB" sz="1900" dirty="0" smtClean="0"/>
          </a:p>
          <a:p>
            <a:pPr lvl="1">
              <a:spcAft>
                <a:spcPts val="0"/>
              </a:spcAft>
            </a:pPr>
            <a:r>
              <a:rPr lang="en-GB" sz="1900" dirty="0" smtClean="0">
                <a:hlinkClick r:id="rId6"/>
              </a:rPr>
              <a:t>Education</a:t>
            </a:r>
            <a:r>
              <a:rPr lang="en-GB" sz="1900" dirty="0"/>
              <a:t>, </a:t>
            </a:r>
            <a:r>
              <a:rPr lang="en-GB" sz="1900" dirty="0">
                <a:hlinkClick r:id="rId7"/>
              </a:rPr>
              <a:t>training</a:t>
            </a:r>
            <a:r>
              <a:rPr lang="en-GB" sz="1900" dirty="0"/>
              <a:t>, </a:t>
            </a:r>
            <a:r>
              <a:rPr lang="en-GB" sz="1900" dirty="0" smtClean="0">
                <a:hlinkClick r:id="rId8"/>
              </a:rPr>
              <a:t>assessment</a:t>
            </a:r>
            <a:endParaRPr lang="en-GB" sz="1900" dirty="0" smtClean="0"/>
          </a:p>
          <a:p>
            <a:pPr lvl="1">
              <a:spcAft>
                <a:spcPts val="0"/>
              </a:spcAft>
            </a:pPr>
            <a:r>
              <a:rPr lang="en-GB" sz="1900" dirty="0" smtClean="0">
                <a:hlinkClick r:id="rId9"/>
              </a:rPr>
              <a:t>Entertainment</a:t>
            </a:r>
            <a:r>
              <a:rPr lang="en-GB" sz="1900" dirty="0" smtClean="0"/>
              <a:t>, </a:t>
            </a:r>
            <a:r>
              <a:rPr lang="en-GB" sz="1900" dirty="0" smtClean="0">
                <a:hlinkClick r:id="rId10"/>
              </a:rPr>
              <a:t>Games</a:t>
            </a:r>
            <a:endParaRPr lang="en-GB" sz="1900" dirty="0" smtClean="0"/>
          </a:p>
          <a:p>
            <a:pPr lvl="1">
              <a:spcAft>
                <a:spcPts val="0"/>
              </a:spcAft>
            </a:pPr>
            <a:r>
              <a:rPr lang="en-GB" sz="1900" dirty="0" smtClean="0">
                <a:hlinkClick r:id="rId11"/>
              </a:rPr>
              <a:t>Virtual </a:t>
            </a:r>
            <a:r>
              <a:rPr lang="en-GB" sz="1900" dirty="0">
                <a:hlinkClick r:id="rId11"/>
              </a:rPr>
              <a:t>reality</a:t>
            </a:r>
            <a:r>
              <a:rPr lang="en-GB" sz="1900" dirty="0"/>
              <a:t>, </a:t>
            </a:r>
            <a:r>
              <a:rPr lang="en-GB" sz="1900" dirty="0" smtClean="0">
                <a:hlinkClick r:id="rId12"/>
              </a:rPr>
              <a:t>simulation</a:t>
            </a:r>
            <a:endParaRPr lang="en-GB" sz="1900" dirty="0" smtClean="0"/>
          </a:p>
          <a:p>
            <a:pPr lvl="1">
              <a:spcAft>
                <a:spcPts val="0"/>
              </a:spcAft>
            </a:pPr>
            <a:r>
              <a:rPr lang="en-GB" sz="1900" dirty="0" smtClean="0">
                <a:hlinkClick r:id="rId13"/>
              </a:rPr>
              <a:t>Journalism</a:t>
            </a:r>
            <a:r>
              <a:rPr lang="en-GB" sz="1900" dirty="0"/>
              <a:t>, </a:t>
            </a:r>
            <a:r>
              <a:rPr lang="en-GB" sz="1900" dirty="0">
                <a:hlinkClick r:id="rId14"/>
              </a:rPr>
              <a:t>information</a:t>
            </a:r>
            <a:r>
              <a:rPr lang="en-GB" sz="1900" dirty="0" smtClean="0"/>
              <a:t>.</a:t>
            </a:r>
          </a:p>
          <a:p>
            <a:pPr marL="0" indent="0">
              <a:spcAft>
                <a:spcPts val="0"/>
              </a:spcAft>
              <a:buNone/>
            </a:pPr>
            <a:r>
              <a:rPr lang="en-GB" sz="1900" b="1" dirty="0">
                <a:solidFill>
                  <a:srgbClr val="FF0000"/>
                </a:solidFill>
              </a:rPr>
              <a:t>Task </a:t>
            </a:r>
            <a:r>
              <a:rPr lang="en-GB" sz="1900" b="1" dirty="0" smtClean="0">
                <a:solidFill>
                  <a:srgbClr val="FF0000"/>
                </a:solidFill>
              </a:rPr>
              <a:t>8 </a:t>
            </a:r>
            <a:r>
              <a:rPr lang="en-GB" sz="1900" b="1" dirty="0">
                <a:solidFill>
                  <a:srgbClr val="FF0000"/>
                </a:solidFill>
              </a:rPr>
              <a:t>– </a:t>
            </a:r>
            <a:r>
              <a:rPr lang="en-GB" sz="1900" b="1" dirty="0" smtClean="0">
                <a:solidFill>
                  <a:srgbClr val="FF0000"/>
                </a:solidFill>
              </a:rPr>
              <a:t>P1.5</a:t>
            </a:r>
            <a:r>
              <a:rPr lang="en-GB" sz="1900" dirty="0" smtClean="0">
                <a:solidFill>
                  <a:srgbClr val="FF0000"/>
                </a:solidFill>
              </a:rPr>
              <a:t> </a:t>
            </a:r>
            <a:r>
              <a:rPr lang="en-GB" sz="1900" dirty="0">
                <a:solidFill>
                  <a:srgbClr val="FF0000"/>
                </a:solidFill>
              </a:rPr>
              <a:t>– Using examples </a:t>
            </a:r>
            <a:r>
              <a:rPr lang="en-GB" sz="1900" dirty="0" smtClean="0">
                <a:solidFill>
                  <a:srgbClr val="FF0000"/>
                </a:solidFill>
              </a:rPr>
              <a:t>from each category, discuss the Purpose, Audience and interactive Expectations within a production for Information Sharing.</a:t>
            </a:r>
          </a:p>
        </p:txBody>
      </p:sp>
      <p:graphicFrame>
        <p:nvGraphicFramePr>
          <p:cNvPr id="4" name="Table 3"/>
          <p:cNvGraphicFramePr>
            <a:graphicFrameLocks noGrp="1"/>
          </p:cNvGraphicFramePr>
          <p:nvPr>
            <p:extLst>
              <p:ext uri="{D42A27DB-BD31-4B8C-83A1-F6EECF244321}">
                <p14:modId xmlns:p14="http://schemas.microsoft.com/office/powerpoint/2010/main" val="3114361819"/>
              </p:ext>
            </p:extLst>
          </p:nvPr>
        </p:nvGraphicFramePr>
        <p:xfrm>
          <a:off x="251520" y="6079192"/>
          <a:ext cx="8568952" cy="518160"/>
        </p:xfrm>
        <a:graphic>
          <a:graphicData uri="http://schemas.openxmlformats.org/drawingml/2006/table">
            <a:tbl>
              <a:tblPr firstRow="1" bandRow="1">
                <a:tableStyleId>{5C22544A-7EE6-4342-B048-85BDC9FD1C3A}</a:tableStyleId>
              </a:tblPr>
              <a:tblGrid>
                <a:gridCol w="2336987"/>
                <a:gridCol w="1912080"/>
                <a:gridCol w="1439565"/>
                <a:gridCol w="1500573"/>
                <a:gridCol w="1379747"/>
              </a:tblGrid>
              <a:tr h="3708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400" dirty="0" smtClean="0"/>
                        <a:t>Marketing, promotional, advertisement</a:t>
                      </a: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400" dirty="0" smtClean="0"/>
                        <a:t>Education, training, assessment</a:t>
                      </a: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400" dirty="0" smtClean="0"/>
                        <a:t>Entertainment, Games</a:t>
                      </a: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400" dirty="0" smtClean="0"/>
                        <a:t>Virtual reality, simulation</a:t>
                      </a: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400" dirty="0" smtClean="0"/>
                        <a:t>Journalism, information.</a:t>
                      </a:r>
                    </a:p>
                  </a:txBody>
                  <a:tcPr/>
                </a:tc>
              </a:tr>
            </a:tbl>
          </a:graphicData>
        </a:graphic>
      </p:graphicFrame>
      <p:sp>
        <p:nvSpPr>
          <p:cNvPr id="6" name="Title 1"/>
          <p:cNvSpPr>
            <a:spLocks noGrp="1"/>
          </p:cNvSpPr>
          <p:nvPr>
            <p:ph type="title"/>
          </p:nvPr>
        </p:nvSpPr>
        <p:spPr>
          <a:xfrm>
            <a:off x="35496" y="44624"/>
            <a:ext cx="9001000" cy="576064"/>
          </a:xfrm>
        </p:spPr>
        <p:txBody>
          <a:bodyPr>
            <a:noAutofit/>
          </a:bodyPr>
          <a:lstStyle/>
          <a:p>
            <a:r>
              <a:rPr lang="en-US" sz="3000" dirty="0"/>
              <a:t>1</a:t>
            </a:r>
            <a:r>
              <a:rPr lang="en-US" sz="3000" dirty="0" smtClean="0"/>
              <a:t>.3 </a:t>
            </a:r>
            <a:r>
              <a:rPr lang="en-US" sz="3000" dirty="0"/>
              <a:t>– </a:t>
            </a:r>
            <a:r>
              <a:rPr lang="en-US" sz="3000" dirty="0" smtClean="0"/>
              <a:t>Types </a:t>
            </a:r>
            <a:r>
              <a:rPr lang="en-US" sz="3000" dirty="0"/>
              <a:t>of information </a:t>
            </a:r>
            <a:r>
              <a:rPr lang="en-US" sz="3000" dirty="0" smtClean="0"/>
              <a:t>access and </a:t>
            </a:r>
            <a:r>
              <a:rPr lang="en-US" sz="3000" dirty="0"/>
              <a:t>storage devices</a:t>
            </a:r>
            <a:endParaRPr lang="en-GB" sz="3000" b="1" dirty="0" smtClean="0"/>
          </a:p>
        </p:txBody>
      </p:sp>
    </p:spTree>
    <p:extLst>
      <p:ext uri="{BB962C8B-B14F-4D97-AF65-F5344CB8AC3E}">
        <p14:creationId xmlns:p14="http://schemas.microsoft.com/office/powerpoint/2010/main" val="3435079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1.3 </a:t>
            </a:r>
            <a:r>
              <a:rPr lang="en-US" sz="2800" dirty="0"/>
              <a:t>– Types of information access</a:t>
            </a:r>
            <a:r>
              <a:rPr lang="en-GB" sz="2800" dirty="0" smtClean="0"/>
              <a:t> – DVD/Blu-Ray Menus</a:t>
            </a:r>
            <a:endParaRPr lang="en-US" sz="2800" b="1" dirty="0"/>
          </a:p>
        </p:txBody>
      </p:sp>
      <p:sp>
        <p:nvSpPr>
          <p:cNvPr id="5" name="Content Placeholder 2"/>
          <p:cNvSpPr>
            <a:spLocks noGrp="1"/>
          </p:cNvSpPr>
          <p:nvPr>
            <p:ph idx="4294967295"/>
          </p:nvPr>
        </p:nvSpPr>
        <p:spPr>
          <a:xfrm>
            <a:off x="251494" y="1092100"/>
            <a:ext cx="6408738" cy="4929188"/>
          </a:xfrm>
        </p:spPr>
        <p:txBody>
          <a:bodyPr>
            <a:noAutofit/>
          </a:bodyPr>
          <a:lstStyle/>
          <a:p>
            <a:pPr marL="266700" indent="-252413"/>
            <a:r>
              <a:rPr lang="en-GB" sz="2000" b="1" dirty="0"/>
              <a:t>Style</a:t>
            </a:r>
            <a:r>
              <a:rPr lang="en-GB" sz="2000" dirty="0"/>
              <a:t> – Single screen, </a:t>
            </a:r>
            <a:r>
              <a:rPr lang="en-GB" sz="2000" dirty="0" smtClean="0"/>
              <a:t>several image icons</a:t>
            </a:r>
            <a:r>
              <a:rPr lang="en-GB" sz="2000" dirty="0"/>
              <a:t>, ordered in priority, </a:t>
            </a:r>
            <a:r>
              <a:rPr lang="en-GB" sz="2000" dirty="0" smtClean="0"/>
              <a:t>content based</a:t>
            </a:r>
            <a:r>
              <a:rPr lang="en-GB" sz="2000" dirty="0"/>
              <a:t>, interactive on rollover. </a:t>
            </a:r>
            <a:r>
              <a:rPr lang="en-GB" sz="2000" dirty="0" smtClean="0"/>
              <a:t>Images are chosen from many, usually have short repeated video sequences.</a:t>
            </a:r>
            <a:endParaRPr lang="en-GB" sz="2000" dirty="0"/>
          </a:p>
          <a:p>
            <a:pPr marL="266700" indent="-252413"/>
            <a:r>
              <a:rPr lang="en-GB" sz="2000" b="1" dirty="0"/>
              <a:t>Choice of background and selected images </a:t>
            </a:r>
            <a:r>
              <a:rPr lang="en-GB" sz="2000" dirty="0"/>
              <a:t>– </a:t>
            </a:r>
            <a:r>
              <a:rPr lang="en-GB" sz="2000" dirty="0" smtClean="0"/>
              <a:t>Recognisable scenes, if scene selection then opens second menus or another screen, pixel depth is very high as not restricted by memory, preview scene should stand </a:t>
            </a:r>
            <a:r>
              <a:rPr lang="en-GB" sz="2000" dirty="0"/>
              <a:t>out against </a:t>
            </a:r>
            <a:r>
              <a:rPr lang="en-GB" sz="2000" dirty="0" smtClean="0"/>
              <a:t>background and framed.</a:t>
            </a:r>
            <a:endParaRPr lang="en-GB" sz="2000" dirty="0"/>
          </a:p>
          <a:p>
            <a:pPr marL="266700" indent="-252413"/>
            <a:r>
              <a:rPr lang="en-GB" sz="2000" b="1" dirty="0"/>
              <a:t>Navigation method  </a:t>
            </a:r>
            <a:r>
              <a:rPr lang="en-GB" sz="2000" dirty="0"/>
              <a:t>- Rollover buttons, cursor controlled rather than point and click, makes popping sound when selection is being made, goes straight </a:t>
            </a:r>
            <a:r>
              <a:rPr lang="en-GB" sz="2000" dirty="0" smtClean="0"/>
              <a:t>scene or second menu.</a:t>
            </a:r>
            <a:endParaRPr lang="en-GB" sz="2000" dirty="0"/>
          </a:p>
          <a:p>
            <a:pPr marL="266700" indent="-252413"/>
            <a:r>
              <a:rPr lang="en-GB" sz="2000" b="1" dirty="0"/>
              <a:t>Intent</a:t>
            </a:r>
            <a:r>
              <a:rPr lang="en-GB" sz="2000" dirty="0"/>
              <a:t> – Start </a:t>
            </a:r>
            <a:r>
              <a:rPr lang="en-GB" sz="2000" dirty="0" smtClean="0"/>
              <a:t>DVD or Video, show interactive features, plays music related to the content, often scroll </a:t>
            </a:r>
            <a:r>
              <a:rPr lang="en-GB" sz="2000" dirty="0"/>
              <a:t>down menus </a:t>
            </a:r>
            <a:r>
              <a:rPr lang="en-GB" sz="2000" dirty="0" smtClean="0"/>
              <a:t>included </a:t>
            </a:r>
            <a:r>
              <a:rPr lang="en-GB" sz="2000" dirty="0"/>
              <a:t>for additional content.</a:t>
            </a:r>
          </a:p>
        </p:txBody>
      </p:sp>
      <p:pic>
        <p:nvPicPr>
          <p:cNvPr id="6" name="Picture 2" descr="http://fc01.deviantart.net/fs51/i/2009/266/1/6/DVD_Menu_4_Slumdog_03_by_Effect_Design.jpg"/>
          <p:cNvPicPr>
            <a:picLocks noChangeAspect="1" noChangeArrowheads="1"/>
          </p:cNvPicPr>
          <p:nvPr/>
        </p:nvPicPr>
        <p:blipFill>
          <a:blip r:embed="rId3" cstate="print"/>
          <a:srcRect/>
          <a:stretch>
            <a:fillRect/>
          </a:stretch>
        </p:blipFill>
        <p:spPr bwMode="auto">
          <a:xfrm>
            <a:off x="6713092" y="1108963"/>
            <a:ext cx="2107379" cy="1184815"/>
          </a:xfrm>
          <a:prstGeom prst="rect">
            <a:avLst/>
          </a:prstGeom>
          <a:noFill/>
        </p:spPr>
      </p:pic>
      <p:pic>
        <p:nvPicPr>
          <p:cNvPr id="7" name="Picture 4" descr="http://static1.wikia.nocookie.net/__cb20121222073330/memoryalpha/en/images/3/3e/Star_Trek_First_Contact_DVD_Menu.jpg"/>
          <p:cNvPicPr>
            <a:picLocks noChangeAspect="1" noChangeArrowheads="1"/>
          </p:cNvPicPr>
          <p:nvPr/>
        </p:nvPicPr>
        <p:blipFill>
          <a:blip r:embed="rId4" cstate="print"/>
          <a:srcRect/>
          <a:stretch>
            <a:fillRect/>
          </a:stretch>
        </p:blipFill>
        <p:spPr bwMode="auto">
          <a:xfrm>
            <a:off x="6697090" y="2476475"/>
            <a:ext cx="2107380" cy="1185401"/>
          </a:xfrm>
          <a:prstGeom prst="rect">
            <a:avLst/>
          </a:prstGeom>
          <a:noFill/>
        </p:spPr>
      </p:pic>
      <p:pic>
        <p:nvPicPr>
          <p:cNvPr id="8" name="Picture 6" descr="http://www.mrdankelly.com/blog/wp-content/uploads/2011/02/IMG_0594.jpg"/>
          <p:cNvPicPr>
            <a:picLocks noChangeAspect="1" noChangeArrowheads="1"/>
          </p:cNvPicPr>
          <p:nvPr/>
        </p:nvPicPr>
        <p:blipFill>
          <a:blip r:embed="rId5" cstate="print"/>
          <a:srcRect t="11213" b="12107"/>
          <a:stretch>
            <a:fillRect/>
          </a:stretch>
        </p:blipFill>
        <p:spPr bwMode="auto">
          <a:xfrm>
            <a:off x="6647471" y="3789040"/>
            <a:ext cx="2175736" cy="1251256"/>
          </a:xfrm>
          <a:prstGeom prst="rect">
            <a:avLst/>
          </a:prstGeom>
          <a:noFill/>
        </p:spPr>
      </p:pic>
      <p:pic>
        <p:nvPicPr>
          <p:cNvPr id="9" name="Picture 8" descr="http://www.criticaloversight.com/wp-content/uploads/2008/05/night_at_the_museum.jpg"/>
          <p:cNvPicPr>
            <a:picLocks noChangeAspect="1" noChangeArrowheads="1"/>
          </p:cNvPicPr>
          <p:nvPr/>
        </p:nvPicPr>
        <p:blipFill>
          <a:blip r:embed="rId6" cstate="print"/>
          <a:srcRect/>
          <a:stretch>
            <a:fillRect/>
          </a:stretch>
        </p:blipFill>
        <p:spPr bwMode="auto">
          <a:xfrm>
            <a:off x="6660232" y="5229200"/>
            <a:ext cx="2146970" cy="1266274"/>
          </a:xfrm>
          <a:prstGeom prst="rect">
            <a:avLst/>
          </a:prstGeom>
          <a:noFill/>
        </p:spPr>
      </p:pic>
    </p:spTree>
    <p:extLst>
      <p:ext uri="{BB962C8B-B14F-4D97-AF65-F5344CB8AC3E}">
        <p14:creationId xmlns:p14="http://schemas.microsoft.com/office/powerpoint/2010/main" val="190282527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1.3 </a:t>
            </a:r>
            <a:r>
              <a:rPr lang="en-US" sz="3200" dirty="0"/>
              <a:t>– Types of information </a:t>
            </a:r>
            <a:r>
              <a:rPr lang="en-US" sz="3200" dirty="0" smtClean="0"/>
              <a:t>access </a:t>
            </a:r>
            <a:r>
              <a:rPr lang="en-GB" sz="3200" dirty="0" smtClean="0"/>
              <a:t>– Video Games</a:t>
            </a:r>
            <a:endParaRPr lang="en-US" sz="3200" b="1" dirty="0"/>
          </a:p>
        </p:txBody>
      </p:sp>
      <p:sp>
        <p:nvSpPr>
          <p:cNvPr id="3" name="Content Placeholder 2"/>
          <p:cNvSpPr>
            <a:spLocks noGrp="1"/>
          </p:cNvSpPr>
          <p:nvPr>
            <p:ph idx="4294967295"/>
          </p:nvPr>
        </p:nvSpPr>
        <p:spPr>
          <a:xfrm>
            <a:off x="251494" y="1052736"/>
            <a:ext cx="6408738" cy="4929188"/>
          </a:xfrm>
        </p:spPr>
        <p:txBody>
          <a:bodyPr>
            <a:noAutofit/>
          </a:bodyPr>
          <a:lstStyle/>
          <a:p>
            <a:pPr marL="234950" indent="-234950"/>
            <a:r>
              <a:rPr lang="en-GB" sz="1960" b="1" dirty="0" smtClean="0"/>
              <a:t>Style</a:t>
            </a:r>
            <a:r>
              <a:rPr lang="en-GB" sz="1960" dirty="0" smtClean="0"/>
              <a:t> </a:t>
            </a:r>
            <a:r>
              <a:rPr lang="en-GB" sz="1960" dirty="0"/>
              <a:t>– Single </a:t>
            </a:r>
            <a:r>
              <a:rPr lang="en-GB" sz="1960" dirty="0" smtClean="0"/>
              <a:t>screen pop-outs, </a:t>
            </a:r>
            <a:r>
              <a:rPr lang="en-GB" sz="1960" dirty="0"/>
              <a:t>several image </a:t>
            </a:r>
            <a:r>
              <a:rPr lang="en-GB" sz="1960" dirty="0" smtClean="0"/>
              <a:t>icons at least usually related to the game content, </a:t>
            </a:r>
            <a:r>
              <a:rPr lang="en-GB" sz="1960" dirty="0"/>
              <a:t>ordered in </a:t>
            </a:r>
            <a:r>
              <a:rPr lang="en-GB" sz="1960" dirty="0" smtClean="0"/>
              <a:t>standard priority</a:t>
            </a:r>
            <a:r>
              <a:rPr lang="en-GB" sz="1960" dirty="0"/>
              <a:t>, content based, interactive on rollover. Images are chosen from </a:t>
            </a:r>
            <a:r>
              <a:rPr lang="en-GB" sz="1960" dirty="0" smtClean="0"/>
              <a:t>in game, </a:t>
            </a:r>
            <a:r>
              <a:rPr lang="en-GB" sz="1960" dirty="0"/>
              <a:t>usually have </a:t>
            </a:r>
            <a:r>
              <a:rPr lang="en-GB" sz="1960" dirty="0" smtClean="0"/>
              <a:t>cursor links to highlight selection.</a:t>
            </a:r>
            <a:endParaRPr lang="en-GB" sz="1960" dirty="0"/>
          </a:p>
          <a:p>
            <a:pPr marL="234950" indent="-234950"/>
            <a:r>
              <a:rPr lang="en-GB" sz="1960" b="1" dirty="0"/>
              <a:t>Choice of background and selected images </a:t>
            </a:r>
            <a:r>
              <a:rPr lang="en-GB" sz="1960" dirty="0"/>
              <a:t>– Recognisable </a:t>
            </a:r>
            <a:r>
              <a:rPr lang="en-GB" sz="1960" dirty="0" smtClean="0"/>
              <a:t>scenes or faded version of current game screen, </a:t>
            </a:r>
            <a:r>
              <a:rPr lang="en-GB" sz="1960" dirty="0"/>
              <a:t>pixel depth is </a:t>
            </a:r>
            <a:r>
              <a:rPr lang="en-GB" sz="1960" dirty="0" smtClean="0"/>
              <a:t>medium </a:t>
            </a:r>
            <a:r>
              <a:rPr lang="en-GB" sz="1960" dirty="0"/>
              <a:t>as </a:t>
            </a:r>
            <a:r>
              <a:rPr lang="en-GB" sz="1960" dirty="0" smtClean="0"/>
              <a:t>restricted </a:t>
            </a:r>
            <a:r>
              <a:rPr lang="en-GB" sz="1960" dirty="0"/>
              <a:t>by memory, </a:t>
            </a:r>
            <a:r>
              <a:rPr lang="en-GB" sz="1960" dirty="0" smtClean="0"/>
              <a:t>framed selection menus with faded transparency to reduce re-loading times. On puzzle games played screen is removed.</a:t>
            </a:r>
            <a:endParaRPr lang="en-GB" sz="1960" dirty="0"/>
          </a:p>
          <a:p>
            <a:pPr marL="234950" indent="-234950"/>
            <a:r>
              <a:rPr lang="en-GB" sz="1960" b="1" dirty="0"/>
              <a:t>Navigation method  </a:t>
            </a:r>
            <a:r>
              <a:rPr lang="en-GB" sz="1960" dirty="0"/>
              <a:t>- Rollover buttons, cursor controlled rather than point and click, makes popping sound when selection is being made, goes straight scene or second </a:t>
            </a:r>
            <a:r>
              <a:rPr lang="en-GB" sz="1960" dirty="0" smtClean="0"/>
              <a:t>menu when selected.</a:t>
            </a:r>
            <a:endParaRPr lang="en-GB" sz="1960" dirty="0"/>
          </a:p>
          <a:p>
            <a:pPr marL="234950" indent="-234950"/>
            <a:r>
              <a:rPr lang="en-GB" sz="1960" b="1" dirty="0"/>
              <a:t>Intent</a:t>
            </a:r>
            <a:r>
              <a:rPr lang="en-GB" sz="1960" dirty="0"/>
              <a:t> – </a:t>
            </a:r>
            <a:r>
              <a:rPr lang="en-GB" sz="1960" dirty="0" smtClean="0"/>
              <a:t>Pause game to select something, change weapon, choose add ups or power ups, pause, alter character, change controls, to quit, save, load or restart.</a:t>
            </a:r>
            <a:endParaRPr lang="en-GB" sz="1960" dirty="0"/>
          </a:p>
        </p:txBody>
      </p:sp>
      <p:pic>
        <p:nvPicPr>
          <p:cNvPr id="5" name="Picture 2" descr="http://www.bensimonsen.com/blogspot_galleries/concept/cars2/data/images1/bs_main_ui_men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066635"/>
            <a:ext cx="2092472" cy="11764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ttp://www.filmedge.net/Tron/graphix/ap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2434787"/>
            <a:ext cx="2092472" cy="1390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http://www.latestnewsexplorer.com/wp-content/uploads/2011/09/Bf3-Mainmen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018963"/>
            <a:ext cx="2092472" cy="1176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http://www.geekexchange.com/wp-content/uploads/2013/12/saint-seiya-brave-soldiers-menu.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1694" y="5387115"/>
            <a:ext cx="2063018" cy="1282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72178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13" name="Table 12"/>
          <p:cNvGraphicFramePr>
            <a:graphicFrameLocks noGrp="1"/>
          </p:cNvGraphicFramePr>
          <p:nvPr>
            <p:extLst>
              <p:ext uri="{D42A27DB-BD31-4B8C-83A1-F6EECF244321}">
                <p14:modId xmlns:p14="http://schemas.microsoft.com/office/powerpoint/2010/main" val="496033824"/>
              </p:ext>
            </p:extLst>
          </p:nvPr>
        </p:nvGraphicFramePr>
        <p:xfrm>
          <a:off x="311860" y="1196752"/>
          <a:ext cx="8508612" cy="4864576"/>
        </p:xfrm>
        <a:graphic>
          <a:graphicData uri="http://schemas.openxmlformats.org/drawingml/2006/table">
            <a:tbl>
              <a:tblPr firstRow="1" bandRow="1">
                <a:tableStyleId>{5C22544A-7EE6-4342-B048-85BDC9FD1C3A}</a:tableStyleId>
              </a:tblPr>
              <a:tblGrid>
                <a:gridCol w="875764"/>
                <a:gridCol w="1440160"/>
                <a:gridCol w="1512168"/>
                <a:gridCol w="4680520"/>
              </a:tblGrid>
              <a:tr h="234026">
                <a:tc>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This unit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Title of suggested activity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gridSpan="2">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Other units/LOs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dirty="0">
                        <a:latin typeface="Arial" panose="020B0604020202020204" pitchFamily="34" charset="0"/>
                        <a:cs typeface="Arial" panose="020B0604020202020204" pitchFamily="34" charset="0"/>
                      </a:endParaRPr>
                    </a:p>
                  </a:txBody>
                  <a:tcPr/>
                </a:tc>
              </a:tr>
              <a:tr h="1389856">
                <a:tc rowSpan="2">
                  <a:txBody>
                    <a:bodyPr/>
                    <a:lstStyle/>
                    <a:p>
                      <a:r>
                        <a:rPr lang="en-US" sz="1800" dirty="0" smtClean="0">
                          <a:latin typeface="Arial" panose="020B0604020202020204" pitchFamily="34" charset="0"/>
                          <a:cs typeface="Arial" panose="020B0604020202020204" pitchFamily="34" charset="0"/>
                        </a:rPr>
                        <a:t>LO1</a:t>
                      </a:r>
                      <a:endParaRPr lang="en-GB" sz="1800" dirty="0">
                        <a:latin typeface="Arial" panose="020B0604020202020204" pitchFamily="34" charset="0"/>
                        <a:cs typeface="Arial" panose="020B0604020202020204" pitchFamily="34" charset="0"/>
                      </a:endParaRPr>
                    </a:p>
                  </a:txBody>
                  <a:tcPr/>
                </a:tc>
                <a:tc rowSpan="2">
                  <a:txBody>
                    <a:bodyPr/>
                    <a:lstStyle/>
                    <a:p>
                      <a:r>
                        <a:rPr kumimoji="0" lang="en-GB" sz="1800" b="0" i="0" u="none" strike="noStrike" kern="1200" baseline="0" dirty="0" smtClean="0">
                          <a:solidFill>
                            <a:schemeClr val="dk1"/>
                          </a:solidFill>
                          <a:latin typeface="Arial" panose="020B0604020202020204" pitchFamily="34" charset="0"/>
                          <a:ea typeface="+mn-ea"/>
                          <a:cs typeface="Arial" panose="020B0604020202020204" pitchFamily="34" charset="0"/>
                        </a:rPr>
                        <a:t>Types of information storage media 	</a:t>
                      </a:r>
                    </a:p>
                    <a:p>
                      <a:endParaRPr kumimoji="0" lang="en-GB" sz="18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Accessibility of world wide web information formats</a:t>
                      </a:r>
                    </a:p>
                  </a:txBody>
                  <a:tcPr/>
                </a:tc>
                <a:tc>
                  <a:txBody>
                    <a:bodyPr/>
                    <a:lstStyle/>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Unit 18 Computer systems hardware</a:t>
                      </a:r>
                    </a:p>
                  </a:txBody>
                  <a:tcPr/>
                </a:tc>
                <a:tc>
                  <a:txBody>
                    <a:bodyPr/>
                    <a:lstStyle/>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LO1 Understand the components of a computer system</a:t>
                      </a:r>
                    </a:p>
                  </a:txBody>
                  <a:tcPr/>
                </a:tc>
              </a:tr>
              <a:tr h="1961276">
                <a:tc vMerge="1">
                  <a:txBody>
                    <a:bodyPr/>
                    <a:lstStyle/>
                    <a:p>
                      <a:endParaRPr lang="en-GB" sz="1050" dirty="0">
                        <a:latin typeface="Arial" panose="020B0604020202020204" pitchFamily="34" charset="0"/>
                        <a:cs typeface="Arial" panose="020B0604020202020204" pitchFamily="34" charset="0"/>
                      </a:endParaRPr>
                    </a:p>
                  </a:txBody>
                  <a:tcPr/>
                </a:tc>
                <a:tc vMerge="1">
                  <a:txBody>
                    <a:bodyPr/>
                    <a:lstStyle/>
                    <a:p>
                      <a:endParaRPr lang="en-GB" sz="1050" dirty="0">
                        <a:latin typeface="Arial" panose="020B0604020202020204" pitchFamily="34" charset="0"/>
                        <a:cs typeface="Arial" panose="020B0604020202020204" pitchFamily="34" charset="0"/>
                      </a:endParaRPr>
                    </a:p>
                  </a:txBody>
                  <a:tcPr/>
                </a:tc>
                <a:tc>
                  <a:txBody>
                    <a:bodyPr/>
                    <a:lstStyle/>
                    <a:p>
                      <a:r>
                        <a:rPr kumimoji="0" lang="en-GB" sz="1800" b="0" i="0" u="none" strike="noStrike" kern="1200" baseline="0" dirty="0" smtClean="0">
                          <a:solidFill>
                            <a:schemeClr val="dk1"/>
                          </a:solidFill>
                          <a:latin typeface="Arial" panose="020B0604020202020204" pitchFamily="34" charset="0"/>
                          <a:ea typeface="+mn-ea"/>
                          <a:cs typeface="Arial" panose="020B0604020202020204" pitchFamily="34" charset="0"/>
                        </a:rPr>
                        <a:t>Unit 2 Global information</a:t>
                      </a:r>
                    </a:p>
                  </a:txBody>
                  <a:tcPr/>
                </a:tc>
                <a:tc>
                  <a:txBody>
                    <a:bodyPr/>
                    <a:lstStyle/>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LO1 Understand where information is held globally and how it is transmitted </a:t>
                      </a:r>
                    </a:p>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LO4 Understand the legal and regulatory framework governing the storage and use of global information </a:t>
                      </a:r>
                    </a:p>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LO5 Understand the process flow of information </a:t>
                      </a:r>
                    </a:p>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LO6 Understand the principles of information security</a:t>
                      </a:r>
                    </a:p>
                  </a:txBody>
                  <a:tcPr/>
                </a:tc>
              </a:tr>
            </a:tbl>
          </a:graphicData>
        </a:graphic>
      </p:graphicFrame>
    </p:spTree>
    <p:extLst>
      <p:ext uri="{BB962C8B-B14F-4D97-AF65-F5344CB8AC3E}">
        <p14:creationId xmlns:p14="http://schemas.microsoft.com/office/powerpoint/2010/main" val="1980524631"/>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smtClean="0"/>
              <a:t>1.3 </a:t>
            </a:r>
            <a:r>
              <a:rPr lang="en-US" sz="3000" dirty="0"/>
              <a:t>– Types of information access </a:t>
            </a:r>
            <a:r>
              <a:rPr lang="en-GB" sz="3000" dirty="0" smtClean="0"/>
              <a:t>– Dynamic Websites</a:t>
            </a:r>
            <a:endParaRPr lang="en-US" sz="3000" b="1" dirty="0"/>
          </a:p>
        </p:txBody>
      </p:sp>
      <p:sp>
        <p:nvSpPr>
          <p:cNvPr id="5" name="Content Placeholder 2"/>
          <p:cNvSpPr>
            <a:spLocks noGrp="1"/>
          </p:cNvSpPr>
          <p:nvPr>
            <p:ph idx="4294967295"/>
          </p:nvPr>
        </p:nvSpPr>
        <p:spPr>
          <a:xfrm>
            <a:off x="252065" y="1052736"/>
            <a:ext cx="6408167" cy="4929188"/>
          </a:xfrm>
        </p:spPr>
        <p:txBody>
          <a:bodyPr>
            <a:noAutofit/>
          </a:bodyPr>
          <a:lstStyle/>
          <a:p>
            <a:pPr marL="361950" indent="-347663"/>
            <a:r>
              <a:rPr lang="en-GB" sz="2060" b="1" dirty="0" smtClean="0"/>
              <a:t>Style</a:t>
            </a:r>
            <a:r>
              <a:rPr lang="en-GB" sz="2060" dirty="0" smtClean="0"/>
              <a:t> – Needs to impress in look and feel, needs to be unique, needs to be intuitive as well as reflect the company. Needs to be less like a website and more like a multimedia product. A small amount of sound as well as transitions, capable of downgrading for other devices.</a:t>
            </a:r>
          </a:p>
          <a:p>
            <a:pPr marL="361950" indent="-347663"/>
            <a:r>
              <a:rPr lang="en-GB" sz="2060" b="1" dirty="0" smtClean="0"/>
              <a:t>Choice of background and selected images </a:t>
            </a:r>
            <a:r>
              <a:rPr lang="en-GB" sz="2060" dirty="0" smtClean="0"/>
              <a:t>– Subject to site, High Quality to reflect intent, background must be interesting, images must be selective and replace text links. Capable of zooming and panning without breaking down, usually bitmap rather than vector.</a:t>
            </a:r>
          </a:p>
          <a:p>
            <a:pPr marL="361950" indent="-347663"/>
            <a:r>
              <a:rPr lang="en-GB" sz="2060" b="1" dirty="0" smtClean="0"/>
              <a:t>Navigation method </a:t>
            </a:r>
            <a:r>
              <a:rPr lang="en-GB" sz="2060" dirty="0" smtClean="0"/>
              <a:t>– mouse click only, rarely text linked, sometimes tab</a:t>
            </a:r>
            <a:r>
              <a:rPr lang="en-GB" sz="2060" dirty="0"/>
              <a:t> jumped. </a:t>
            </a:r>
            <a:r>
              <a:rPr lang="en-GB" sz="2060" dirty="0" smtClean="0"/>
              <a:t>Interaction mouse over, transition to next page or web content.</a:t>
            </a:r>
          </a:p>
          <a:p>
            <a:pPr marL="361950" indent="-347663"/>
            <a:r>
              <a:rPr lang="en-GB" sz="2060" b="1" dirty="0" smtClean="0"/>
              <a:t>Intent</a:t>
            </a:r>
            <a:r>
              <a:rPr lang="en-GB" sz="2060" dirty="0" smtClean="0"/>
              <a:t> – To impress more than speed of content accessing. To be interesting, confusing, needs to engage from the outset, not expecting return visitors.</a:t>
            </a:r>
            <a:endParaRPr lang="en-GB" sz="2060" dirty="0"/>
          </a:p>
        </p:txBody>
      </p:sp>
      <p:pic>
        <p:nvPicPr>
          <p:cNvPr id="6" name="Picture 2" descr="http://www.liverez.com/blog/wp-content/uploads/2011/12/floridagold_scre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342" y="1009004"/>
            <a:ext cx="2081706" cy="1275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http://www.kinkypeanuts.com/images/interactive/sensisof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342" y="2420888"/>
            <a:ext cx="2081706" cy="1558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http://www.thefwa.com/library/02-HJY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6945" y="4077072"/>
            <a:ext cx="2077103" cy="1327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http://kellygates.files.wordpress.com/2010/03/agencynet-interactive-website-exampl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5517232"/>
            <a:ext cx="2080337" cy="1084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32425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1.3 </a:t>
            </a:r>
            <a:r>
              <a:rPr lang="en-US" sz="3200" dirty="0"/>
              <a:t>– Types of information </a:t>
            </a:r>
            <a:r>
              <a:rPr lang="en-US" sz="3200" dirty="0" smtClean="0"/>
              <a:t>access </a:t>
            </a:r>
            <a:r>
              <a:rPr lang="en-GB" sz="3200" dirty="0" smtClean="0"/>
              <a:t>– Virtual Reality</a:t>
            </a:r>
            <a:endParaRPr lang="en-US" sz="3200" b="1" dirty="0"/>
          </a:p>
        </p:txBody>
      </p:sp>
      <p:sp>
        <p:nvSpPr>
          <p:cNvPr id="5" name="Content Placeholder 2"/>
          <p:cNvSpPr>
            <a:spLocks noGrp="1"/>
          </p:cNvSpPr>
          <p:nvPr>
            <p:ph idx="4294967295"/>
          </p:nvPr>
        </p:nvSpPr>
        <p:spPr>
          <a:xfrm>
            <a:off x="251618" y="1092100"/>
            <a:ext cx="6624638" cy="4929188"/>
          </a:xfrm>
        </p:spPr>
        <p:txBody>
          <a:bodyPr>
            <a:noAutofit/>
          </a:bodyPr>
          <a:lstStyle/>
          <a:p>
            <a:pPr marL="284163" indent="-269875"/>
            <a:r>
              <a:rPr lang="en-GB" sz="2000" b="1" dirty="0" smtClean="0"/>
              <a:t>Style</a:t>
            </a:r>
            <a:r>
              <a:rPr lang="en-GB" sz="2000" dirty="0" smtClean="0"/>
              <a:t> – Needs to be cross screened (two sides), needs to be command or movement controlled, needs to appeal t a more engaged audience, needs to be smooth and easy to navigate.</a:t>
            </a:r>
          </a:p>
          <a:p>
            <a:pPr marL="284163" indent="-269875"/>
            <a:r>
              <a:rPr lang="en-GB" sz="2000" b="1" dirty="0" smtClean="0"/>
              <a:t>Choice of background and selected images </a:t>
            </a:r>
            <a:r>
              <a:rPr lang="en-GB" sz="2000" dirty="0" smtClean="0"/>
              <a:t>– Lower resolution due to limitations, transparent menus to reduce reloading times and viewers adjustment. Images are non textual to reduce reading. Background static during menu selection.</a:t>
            </a:r>
          </a:p>
          <a:p>
            <a:pPr marL="284163" indent="-269875"/>
            <a:r>
              <a:rPr lang="en-GB" sz="2000" b="1" dirty="0" smtClean="0"/>
              <a:t>Navigation </a:t>
            </a:r>
            <a:r>
              <a:rPr lang="en-GB" sz="2000" b="1" dirty="0"/>
              <a:t>method </a:t>
            </a:r>
            <a:r>
              <a:rPr lang="en-GB" sz="2000" dirty="0" smtClean="0"/>
              <a:t>– Simplified navigation, virtual hand selection or arrow selection because of instability. Not voice. Button cancellation, larger icons, nothing moving.</a:t>
            </a:r>
          </a:p>
          <a:p>
            <a:pPr marL="284163" indent="-269875"/>
            <a:r>
              <a:rPr lang="en-GB" sz="2000" b="1" dirty="0" smtClean="0"/>
              <a:t>Intent</a:t>
            </a:r>
            <a:r>
              <a:rPr lang="en-GB" sz="2000" dirty="0" smtClean="0"/>
              <a:t> – To replace screen activity, to immerse, to give a more wide view and interactivity for the user. To encompass which overrides glitches and lack of quality by replacing with interaction and physical movements.</a:t>
            </a:r>
            <a:endParaRPr lang="en-GB" sz="2000" dirty="0"/>
          </a:p>
        </p:txBody>
      </p:sp>
      <p:pic>
        <p:nvPicPr>
          <p:cNvPr id="6" name="Picture 2" descr="http://gigaom2.files.wordpress.com/2014/04/grid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7804" y="1052736"/>
            <a:ext cx="1801621" cy="1013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http://www.infotech.oulu.fi/Annual/1999/pics/VIRGINha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9532" y="2274501"/>
            <a:ext cx="1826651" cy="1370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http://www.entertherift.fr/images/314-steamv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0920" y="3861048"/>
            <a:ext cx="1875263" cy="1059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http://cache2.asset-cache.net/xc/451884043.jpg?v=1&amp;c=IWSAsset&amp;k=2&amp;d=B53F616F4B95E553BEA04F1E7CFCEACCD9D3D9799B5285EC81F7533CF5B93163BCC685C059D6365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5085184"/>
            <a:ext cx="1891171" cy="1536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3423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1.3 </a:t>
            </a:r>
            <a:r>
              <a:rPr lang="en-US" sz="2800" dirty="0"/>
              <a:t>– Types of information access</a:t>
            </a:r>
            <a:r>
              <a:rPr lang="en-GB" sz="2800" dirty="0" smtClean="0"/>
              <a:t> – Interactive Advertising</a:t>
            </a:r>
            <a:endParaRPr lang="en-US" sz="2800" b="1" dirty="0"/>
          </a:p>
        </p:txBody>
      </p:sp>
      <p:sp>
        <p:nvSpPr>
          <p:cNvPr id="5" name="Content Placeholder 2"/>
          <p:cNvSpPr>
            <a:spLocks noGrp="1"/>
          </p:cNvSpPr>
          <p:nvPr>
            <p:ph idx="4294967295"/>
          </p:nvPr>
        </p:nvSpPr>
        <p:spPr>
          <a:xfrm>
            <a:off x="251941" y="1092100"/>
            <a:ext cx="6264275" cy="4929188"/>
          </a:xfrm>
        </p:spPr>
        <p:txBody>
          <a:bodyPr>
            <a:noAutofit/>
          </a:bodyPr>
          <a:lstStyle/>
          <a:p>
            <a:pPr marL="234950" indent="-220663"/>
            <a:r>
              <a:rPr lang="en-GB" sz="2000" b="1" dirty="0" smtClean="0"/>
              <a:t>Style</a:t>
            </a:r>
            <a:r>
              <a:rPr lang="en-GB" sz="2000" dirty="0" smtClean="0"/>
              <a:t> – Different ranges but generally pop ups Map points), arrow movements (dynamic ads), Alt tags (images with a lot of content), Flash based or game based (prize winning), outdoor adverts, must be short and easy to get through because of short attention span.</a:t>
            </a:r>
          </a:p>
          <a:p>
            <a:pPr marL="234950" indent="-220663"/>
            <a:r>
              <a:rPr lang="en-GB" sz="2000" b="1" dirty="0" smtClean="0"/>
              <a:t>Choice of background and selected images </a:t>
            </a:r>
            <a:r>
              <a:rPr lang="en-GB" sz="2000" dirty="0" smtClean="0"/>
              <a:t>– Usually flash so the images are crude or jpegs that are static and scrolled. Background static due to browser limitations. Images on scroll ads tend to be landscape and in keeping with theme, high res, not restricted by file size.</a:t>
            </a:r>
          </a:p>
          <a:p>
            <a:pPr marL="234950" indent="-220663"/>
            <a:r>
              <a:rPr lang="en-GB" sz="2000" b="1" dirty="0" smtClean="0"/>
              <a:t>Navigation method </a:t>
            </a:r>
            <a:r>
              <a:rPr lang="en-GB" sz="2000" dirty="0" smtClean="0"/>
              <a:t>– Mouse over on pop ups or rollover images, arrows left and right on image galleries, tab controlled when restricted to a few navigation icons.</a:t>
            </a:r>
          </a:p>
          <a:p>
            <a:pPr marL="234950" indent="-220663"/>
            <a:r>
              <a:rPr lang="en-GB" sz="2000" b="1" dirty="0" smtClean="0"/>
              <a:t>Intent</a:t>
            </a:r>
            <a:r>
              <a:rPr lang="en-GB" sz="2000" dirty="0" smtClean="0"/>
              <a:t> – To make ads more interesting, engage the user, show off capability, to reduce amount of content on page, to preview more images of a single product, to allow more products and information.</a:t>
            </a:r>
            <a:endParaRPr lang="en-GB" sz="2000" dirty="0"/>
          </a:p>
        </p:txBody>
      </p:sp>
      <p:pic>
        <p:nvPicPr>
          <p:cNvPr id="6" name="Picture 2" descr="http://wfive.files.wordpress.com/2011/02/pedigree_pup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8255" y="1122039"/>
            <a:ext cx="2152217" cy="1802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http://outdoormediacentre.files.wordpress.com/2012/10/mccain-high-fi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3212975"/>
            <a:ext cx="2160240" cy="1440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https://m1.behance.net/rendition/modules/29379650/disp/a1e47d4afa680c7fc7cb8c5a266be9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3618" y="4941168"/>
            <a:ext cx="2196854" cy="1512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23256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dirty="0" smtClean="0"/>
              <a:t>1.3 </a:t>
            </a:r>
            <a:r>
              <a:rPr lang="en-US" sz="2500" dirty="0"/>
              <a:t>– Types of information </a:t>
            </a:r>
            <a:r>
              <a:rPr lang="en-US" sz="2500" dirty="0" smtClean="0"/>
              <a:t>access </a:t>
            </a:r>
            <a:r>
              <a:rPr lang="en-GB" sz="2500" dirty="0" smtClean="0"/>
              <a:t>– Social networking Interface</a:t>
            </a:r>
            <a:endParaRPr lang="en-US" sz="2500" b="1" dirty="0"/>
          </a:p>
        </p:txBody>
      </p:sp>
      <p:sp>
        <p:nvSpPr>
          <p:cNvPr id="5" name="Content Placeholder 2"/>
          <p:cNvSpPr>
            <a:spLocks noGrp="1"/>
          </p:cNvSpPr>
          <p:nvPr>
            <p:ph idx="4294967295"/>
          </p:nvPr>
        </p:nvSpPr>
        <p:spPr>
          <a:xfrm>
            <a:off x="250924" y="1052736"/>
            <a:ext cx="6337300" cy="5689600"/>
          </a:xfrm>
        </p:spPr>
        <p:txBody>
          <a:bodyPr>
            <a:noAutofit/>
          </a:bodyPr>
          <a:lstStyle/>
          <a:p>
            <a:pPr marL="234950" indent="-220663">
              <a:spcAft>
                <a:spcPts val="0"/>
              </a:spcAft>
            </a:pPr>
            <a:r>
              <a:rPr lang="en-GB" sz="1980" b="1" dirty="0" smtClean="0"/>
              <a:t>Style</a:t>
            </a:r>
            <a:r>
              <a:rPr lang="en-GB" sz="1980" dirty="0" smtClean="0"/>
              <a:t> – Cluttered, everything easily accessible, corporate colours, allows customisation, place for ads, nav. bar to show updates, messages and new links. Multiple scroll sections to reduce sub</a:t>
            </a:r>
            <a:r>
              <a:rPr lang="en-GB" sz="1980" dirty="0"/>
              <a:t>pages, </a:t>
            </a:r>
            <a:r>
              <a:rPr lang="en-GB" sz="1980" dirty="0" smtClean="0"/>
              <a:t>small text, highlighted areas with bordered categories.</a:t>
            </a:r>
          </a:p>
          <a:p>
            <a:pPr marL="234950" indent="-220663">
              <a:spcAft>
                <a:spcPts val="0"/>
              </a:spcAft>
            </a:pPr>
            <a:r>
              <a:rPr lang="en-GB" sz="1980" b="1" dirty="0" smtClean="0"/>
              <a:t>Choice of background and selected images </a:t>
            </a:r>
            <a:r>
              <a:rPr lang="en-GB" sz="1980" dirty="0" smtClean="0"/>
              <a:t>– Static coloured background, reduced gif images for screen content, all linkable images to larger Jpegs, often image links to pop outs to view more content. Colour sections to distinguish areas.</a:t>
            </a:r>
          </a:p>
          <a:p>
            <a:pPr marL="234950" indent="-220663">
              <a:spcAft>
                <a:spcPts val="0"/>
              </a:spcAft>
            </a:pPr>
            <a:r>
              <a:rPr lang="en-GB" sz="1980" b="1" dirty="0" smtClean="0"/>
              <a:t>Navigation </a:t>
            </a:r>
            <a:r>
              <a:rPr lang="en-GB" sz="1980" b="1" dirty="0"/>
              <a:t>method </a:t>
            </a:r>
            <a:r>
              <a:rPr lang="en-GB" sz="1980" dirty="0" smtClean="0"/>
              <a:t>– Multiple links, mouse and tab controlled, too many for keyboard shortcuts, scroll bars for added content like scrolling through messages or friends. Pop out menus for sub links, </a:t>
            </a:r>
            <a:r>
              <a:rPr lang="en-GB" sz="1980" dirty="0" err="1"/>
              <a:t>n</a:t>
            </a:r>
            <a:r>
              <a:rPr lang="en-GB" sz="1980" dirty="0" err="1" smtClean="0"/>
              <a:t>av</a:t>
            </a:r>
            <a:r>
              <a:rPr lang="en-GB" sz="1980" dirty="0" smtClean="0"/>
              <a:t>-bar at top and left of screens.</a:t>
            </a:r>
          </a:p>
          <a:p>
            <a:pPr marL="234950" indent="-220663">
              <a:spcAft>
                <a:spcPts val="0"/>
              </a:spcAft>
            </a:pPr>
            <a:r>
              <a:rPr lang="en-GB" sz="1980" b="1" dirty="0" smtClean="0"/>
              <a:t>Intent</a:t>
            </a:r>
            <a:r>
              <a:rPr lang="en-GB" sz="1980" dirty="0" smtClean="0"/>
              <a:t> – To communicate information, to stay in touch, to show content, to share, to be in keeping with the theme, to minimise the interruption to the main theme.</a:t>
            </a:r>
            <a:endParaRPr lang="en-GB" sz="1980" dirty="0"/>
          </a:p>
        </p:txBody>
      </p:sp>
      <p:pic>
        <p:nvPicPr>
          <p:cNvPr id="6" name="Picture 2" descr="http://www.iheartadoption.org/blog/wp-content/uploads/2011/01/shot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1104246"/>
            <a:ext cx="2164705" cy="1856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http://dating-sites.bestreviews.net/files/lavalife_com-300x205.png"/>
          <p:cNvPicPr>
            <a:picLocks noChangeAspect="1" noChangeArrowheads="1"/>
          </p:cNvPicPr>
          <p:nvPr/>
        </p:nvPicPr>
        <p:blipFill rotWithShape="1">
          <a:blip r:embed="rId4">
            <a:extLst>
              <a:ext uri="{28A0092B-C50C-407E-A947-70E740481C1C}">
                <a14:useLocalDpi xmlns:a14="http://schemas.microsoft.com/office/drawing/2010/main" val="0"/>
              </a:ext>
            </a:extLst>
          </a:blip>
          <a:srcRect l="5312" b="17815"/>
          <a:stretch/>
        </p:blipFill>
        <p:spPr bwMode="auto">
          <a:xfrm>
            <a:off x="6588224" y="3264487"/>
            <a:ext cx="2232248" cy="1323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http://shoppingcartdisco.com/wp-content/uploads/2010/02/20betaviewer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3" y="4875887"/>
            <a:ext cx="2164705" cy="1217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92506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1.3 </a:t>
            </a:r>
            <a:r>
              <a:rPr lang="en-US" sz="2800" dirty="0"/>
              <a:t>– Types of information access </a:t>
            </a:r>
            <a:r>
              <a:rPr lang="en-US" sz="2800" dirty="0" smtClean="0"/>
              <a:t>- </a:t>
            </a:r>
            <a:r>
              <a:rPr lang="en-GB" sz="2800" dirty="0" smtClean="0"/>
              <a:t>Smart Phone Interface </a:t>
            </a:r>
            <a:endParaRPr lang="en-US" sz="2800" b="1" dirty="0"/>
          </a:p>
        </p:txBody>
      </p:sp>
      <p:sp>
        <p:nvSpPr>
          <p:cNvPr id="3" name="Content Placeholder 2"/>
          <p:cNvSpPr>
            <a:spLocks noGrp="1"/>
          </p:cNvSpPr>
          <p:nvPr>
            <p:ph idx="4294967295"/>
          </p:nvPr>
        </p:nvSpPr>
        <p:spPr>
          <a:xfrm>
            <a:off x="251520" y="1092100"/>
            <a:ext cx="5400599" cy="4929188"/>
          </a:xfrm>
        </p:spPr>
        <p:txBody>
          <a:bodyPr>
            <a:noAutofit/>
          </a:bodyPr>
          <a:lstStyle/>
          <a:p>
            <a:pPr marL="269875" indent="-255588"/>
            <a:r>
              <a:rPr lang="en-GB" sz="1800" b="1" dirty="0" smtClean="0"/>
              <a:t>Style</a:t>
            </a:r>
            <a:r>
              <a:rPr lang="en-GB" sz="1800" dirty="0" smtClean="0"/>
              <a:t> – Reduced quality and content size, has sub pages for additional content. Icons are small, 60px by 60px. Set in grid, capable of being viewed landscape so grid rotated but stays the same number. Sometimes has zoom but graphic content does not change in resolution.</a:t>
            </a:r>
          </a:p>
          <a:p>
            <a:pPr marL="269875" indent="-255588"/>
            <a:r>
              <a:rPr lang="en-GB" sz="1800" b="1" dirty="0" smtClean="0"/>
              <a:t>Choice of background and selected images </a:t>
            </a:r>
            <a:r>
              <a:rPr lang="en-GB" sz="1800" dirty="0" smtClean="0"/>
              <a:t>– Corporate, recognisable, framed in 60x60, </a:t>
            </a:r>
            <a:r>
              <a:rPr lang="en-GB" sz="1800" dirty="0" err="1" smtClean="0"/>
              <a:t>ico</a:t>
            </a:r>
            <a:r>
              <a:rPr lang="en-GB" sz="1800" dirty="0" smtClean="0"/>
              <a:t> files similar to Windows and Mac, bevelled to stand out, choice of background image file, resolution reduced to maintain loading and refresh times.</a:t>
            </a:r>
          </a:p>
          <a:p>
            <a:pPr marL="269875" indent="-255588"/>
            <a:r>
              <a:rPr lang="en-GB" sz="1800" b="1" dirty="0" smtClean="0"/>
              <a:t>Navigation </a:t>
            </a:r>
            <a:r>
              <a:rPr lang="en-GB" sz="1800" b="1" dirty="0"/>
              <a:t>method </a:t>
            </a:r>
            <a:r>
              <a:rPr lang="en-GB" sz="1800" dirty="0" smtClean="0"/>
              <a:t>– Touch screen, finger swipe, multiple screens, multi-capacitive, can be re-arranged, most common uses at the bottom for quicker access. Menus are scroll with sub menus rather than pop outs.</a:t>
            </a:r>
          </a:p>
          <a:p>
            <a:pPr marL="269875" indent="-255588"/>
            <a:r>
              <a:rPr lang="en-GB" sz="1800" b="1" dirty="0" smtClean="0"/>
              <a:t>Intent</a:t>
            </a:r>
            <a:r>
              <a:rPr lang="en-GB" sz="1800" dirty="0" smtClean="0"/>
              <a:t> – To allow navigation and selection, to jump straight in, remove windows inter=face and mouse pointers.</a:t>
            </a:r>
            <a:endParaRPr lang="en-GB" sz="1800" dirty="0"/>
          </a:p>
        </p:txBody>
      </p:sp>
      <p:pic>
        <p:nvPicPr>
          <p:cNvPr id="4" name="Picture 2" descr="http://cdn6.psdtex.com/wp-content/uploads/2013/5/14/smartphone-interface-ps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63" t="7115" r="27148" b="8122"/>
          <a:stretch/>
        </p:blipFill>
        <p:spPr bwMode="auto">
          <a:xfrm>
            <a:off x="7596336" y="1124744"/>
            <a:ext cx="1221483" cy="2268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http://www.concept-phones.com/wp-content/uploads/2010/07/Blue_Bee_phone_interface_concept_2.jpg"/>
          <p:cNvPicPr>
            <a:picLocks noChangeAspect="1" noChangeArrowheads="1"/>
          </p:cNvPicPr>
          <p:nvPr/>
        </p:nvPicPr>
        <p:blipFill rotWithShape="1">
          <a:blip r:embed="rId4">
            <a:extLst>
              <a:ext uri="{28A0092B-C50C-407E-A947-70E740481C1C}">
                <a14:useLocalDpi xmlns:a14="http://schemas.microsoft.com/office/drawing/2010/main" val="0"/>
              </a:ext>
            </a:extLst>
          </a:blip>
          <a:srcRect l="8844" t="21385" r="9524" b="21630"/>
          <a:stretch/>
        </p:blipFill>
        <p:spPr bwMode="auto">
          <a:xfrm>
            <a:off x="5652119" y="3715544"/>
            <a:ext cx="3165699" cy="2453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http://image.shutterstock.com/display_pic_with_logo/863449/102864395/stock-photo-modern-smartphone-102864395.jpg"/>
          <p:cNvPicPr>
            <a:picLocks noChangeAspect="1" noChangeArrowheads="1"/>
          </p:cNvPicPr>
          <p:nvPr/>
        </p:nvPicPr>
        <p:blipFill rotWithShape="1">
          <a:blip r:embed="rId5">
            <a:extLst>
              <a:ext uri="{28A0092B-C50C-407E-A947-70E740481C1C}">
                <a14:useLocalDpi xmlns:a14="http://schemas.microsoft.com/office/drawing/2010/main" val="0"/>
              </a:ext>
            </a:extLst>
          </a:blip>
          <a:srcRect l="14359" t="3174" r="14582" b="6187"/>
          <a:stretch/>
        </p:blipFill>
        <p:spPr bwMode="auto">
          <a:xfrm>
            <a:off x="5796136" y="1124744"/>
            <a:ext cx="1320609" cy="2268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9990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t>1.3 </a:t>
            </a:r>
            <a:r>
              <a:rPr lang="en-US" sz="3200" dirty="0"/>
              <a:t>– Types of information </a:t>
            </a:r>
            <a:r>
              <a:rPr lang="en-US" sz="3200" dirty="0" smtClean="0"/>
              <a:t>access </a:t>
            </a:r>
            <a:r>
              <a:rPr lang="en-GB" sz="3200" dirty="0" smtClean="0"/>
              <a:t>– Delivery Format</a:t>
            </a:r>
            <a:endParaRPr lang="en-GB" sz="3200" dirty="0"/>
          </a:p>
        </p:txBody>
      </p:sp>
      <p:sp>
        <p:nvSpPr>
          <p:cNvPr id="2" name="Content Placeholder 1"/>
          <p:cNvSpPr>
            <a:spLocks noGrp="1"/>
          </p:cNvSpPr>
          <p:nvPr>
            <p:ph idx="4294967295"/>
          </p:nvPr>
        </p:nvSpPr>
        <p:spPr>
          <a:xfrm>
            <a:off x="251521" y="1052736"/>
            <a:ext cx="6480720" cy="5544616"/>
          </a:xfrm>
        </p:spPr>
        <p:txBody>
          <a:bodyPr>
            <a:noAutofit/>
          </a:bodyPr>
          <a:lstStyle/>
          <a:p>
            <a:pPr marL="255588" indent="-255588"/>
            <a:r>
              <a:rPr lang="en-GB" sz="1600" dirty="0" smtClean="0"/>
              <a:t>The ultimate output and location of the resource you create can have an impact on what you create and how it is viewed and used. The resources your audience uses can have an impact in terms of size, quality, interface, content and accessibility.</a:t>
            </a:r>
          </a:p>
          <a:p>
            <a:pPr marL="255588" indent="-255588"/>
            <a:r>
              <a:rPr lang="en-GB" sz="1600" b="1" dirty="0" smtClean="0"/>
              <a:t>Web</a:t>
            </a:r>
            <a:r>
              <a:rPr lang="en-GB" sz="1600" dirty="0" smtClean="0"/>
              <a:t> – there are certain files formats things need to be saved in, PHP, Flash, web embedded etc. which can impact not only on the program you use to make the product but the way the product is controlled. Tablets are touch sensitive but computer screens are not so the designer has to incorporate both into the interface. Screen size also has an impact, sound and OS compatibility. Then there are Java enabled browsers, school restricted sites, and accessibility issues, all of which have to be taken into consideration.</a:t>
            </a:r>
            <a:endParaRPr lang="en-GB" sz="1600" dirty="0"/>
          </a:p>
          <a:p>
            <a:pPr marL="255588" indent="-255588"/>
            <a:r>
              <a:rPr lang="en-GB" sz="1600" b="1" dirty="0" smtClean="0"/>
              <a:t>Multimedia, CD/DVD </a:t>
            </a:r>
            <a:r>
              <a:rPr lang="en-GB" sz="1600" b="1" dirty="0"/>
              <a:t>ROM, </a:t>
            </a:r>
            <a:r>
              <a:rPr lang="en-GB" sz="1600" b="1" dirty="0" smtClean="0"/>
              <a:t>kiosks</a:t>
            </a:r>
            <a:r>
              <a:rPr lang="en-GB" sz="1600" dirty="0" smtClean="0"/>
              <a:t> – these have major restrictions on usage, Kiosks are usually touch screen but have to be designed for all target audiences but have to be short term, easy to use and accessible. Multimedia means they can have sound and language barriers to overcome, and can overestimate or underestimate the age range of the audience. CD and DVD means the file size is restricted to 66oMB or 4.7GB, but it also means it is limited to a computer rather than tablet and requires some degree of technical knowledge to install and run, can be easily damaged and be restricted in the number of people using it at any one time.</a:t>
            </a:r>
            <a:endParaRPr lang="en-GB" sz="1600" dirty="0"/>
          </a:p>
        </p:txBody>
      </p:sp>
      <p:pic>
        <p:nvPicPr>
          <p:cNvPr id="1026" name="Picture 2" descr="See original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1614" t="22113" r="10642" b="8530"/>
          <a:stretch/>
        </p:blipFill>
        <p:spPr bwMode="auto">
          <a:xfrm>
            <a:off x="6732240" y="1124744"/>
            <a:ext cx="2088233"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original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281" t="8000" b="-2079"/>
          <a:stretch/>
        </p:blipFill>
        <p:spPr bwMode="auto">
          <a:xfrm>
            <a:off x="6732240" y="2924944"/>
            <a:ext cx="2088232" cy="12181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original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98" r="6438"/>
          <a:stretch/>
        </p:blipFill>
        <p:spPr bwMode="auto">
          <a:xfrm>
            <a:off x="6732240" y="4490983"/>
            <a:ext cx="2088232" cy="175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12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t>1.3 </a:t>
            </a:r>
            <a:r>
              <a:rPr lang="en-US" sz="3200" dirty="0"/>
              <a:t>– Types of information </a:t>
            </a:r>
            <a:r>
              <a:rPr lang="en-US" sz="3200" dirty="0" smtClean="0"/>
              <a:t>access </a:t>
            </a:r>
            <a:r>
              <a:rPr lang="en-GB" sz="3200" dirty="0" smtClean="0"/>
              <a:t>– Delivery Format</a:t>
            </a:r>
            <a:endParaRPr lang="en-GB" sz="3200" dirty="0"/>
          </a:p>
        </p:txBody>
      </p:sp>
      <p:sp>
        <p:nvSpPr>
          <p:cNvPr id="2" name="Content Placeholder 1"/>
          <p:cNvSpPr>
            <a:spLocks noGrp="1"/>
          </p:cNvSpPr>
          <p:nvPr>
            <p:ph idx="4294967295"/>
          </p:nvPr>
        </p:nvSpPr>
        <p:spPr>
          <a:xfrm>
            <a:off x="250701" y="1052736"/>
            <a:ext cx="8713787" cy="5329238"/>
          </a:xfrm>
        </p:spPr>
        <p:txBody>
          <a:bodyPr>
            <a:normAutofit fontScale="77500" lnSpcReduction="20000"/>
          </a:bodyPr>
          <a:lstStyle/>
          <a:p>
            <a:pPr marL="255588" indent="-255588"/>
            <a:r>
              <a:rPr lang="en-GB" b="1" dirty="0" smtClean="0"/>
              <a:t>Interactive </a:t>
            </a:r>
            <a:r>
              <a:rPr lang="en-GB" b="1" dirty="0"/>
              <a:t>TV </a:t>
            </a:r>
            <a:r>
              <a:rPr lang="en-GB" dirty="0" smtClean="0"/>
              <a:t>– this can be a menu or a game, which means it is controlled by the users remote which is not designed as a game playing device, works off infra red, can be unresponsive or under sensitive and needs to be aimed in the right direction. The menu can be more intuitive but the audience is aimed at a younger age. The quality and content are also restricted due to lack of on-board memory and appeal.</a:t>
            </a:r>
            <a:endParaRPr lang="en-GB" dirty="0"/>
          </a:p>
          <a:p>
            <a:pPr marL="255588" indent="-255588"/>
            <a:r>
              <a:rPr lang="en-GB" b="1" dirty="0" smtClean="0"/>
              <a:t>Mobile devices</a:t>
            </a:r>
            <a:r>
              <a:rPr lang="en-GB" b="1" dirty="0"/>
              <a:t> </a:t>
            </a:r>
            <a:r>
              <a:rPr lang="en-GB" dirty="0" smtClean="0"/>
              <a:t>– With more modern phones an tablets, the quality is less of a restriction as it used to be but the screens are smaller therefor the screen resolution and movement is less quality than a computer. There is also the issue with compatibility. On the plus side the screens are touch sensitive and though this means they are not as precise, they are more logical to the younger generation in their expected use. Memory capacity is a bigger issue, unlike games machines like PSP or DS, mobiles have a small amount of available memory to play and run interactive content and those that come off the website have to be customised specifically to take screen size and memory into consideration.</a:t>
            </a:r>
          </a:p>
          <a:p>
            <a:pPr marL="0" indent="0">
              <a:buNone/>
            </a:pPr>
            <a:r>
              <a:rPr lang="en-GB" sz="2800" b="1" dirty="0">
                <a:solidFill>
                  <a:srgbClr val="FF0000"/>
                </a:solidFill>
              </a:rPr>
              <a:t>Task </a:t>
            </a:r>
            <a:r>
              <a:rPr lang="en-GB" sz="2800" b="1" dirty="0" smtClean="0">
                <a:solidFill>
                  <a:srgbClr val="FF0000"/>
                </a:solidFill>
              </a:rPr>
              <a:t>9 </a:t>
            </a:r>
            <a:r>
              <a:rPr lang="en-GB" sz="2800" b="1" dirty="0">
                <a:solidFill>
                  <a:srgbClr val="FF0000"/>
                </a:solidFill>
              </a:rPr>
              <a:t>– </a:t>
            </a:r>
            <a:r>
              <a:rPr lang="en-GB" sz="2800" dirty="0" smtClean="0">
                <a:solidFill>
                  <a:srgbClr val="FF0000"/>
                </a:solidFill>
              </a:rPr>
              <a:t>Using examples, </a:t>
            </a:r>
            <a:r>
              <a:rPr lang="en-GB" sz="2800" dirty="0">
                <a:solidFill>
                  <a:srgbClr val="FF0000"/>
                </a:solidFill>
              </a:rPr>
              <a:t>discuss the </a:t>
            </a:r>
            <a:r>
              <a:rPr lang="en-GB" sz="2800" dirty="0" smtClean="0">
                <a:solidFill>
                  <a:srgbClr val="FF0000"/>
                </a:solidFill>
              </a:rPr>
              <a:t>hardware limitations and browser issues that need to be considered </a:t>
            </a:r>
            <a:r>
              <a:rPr lang="en-GB" sz="2800" dirty="0">
                <a:solidFill>
                  <a:srgbClr val="FF0000"/>
                </a:solidFill>
              </a:rPr>
              <a:t>within a production for </a:t>
            </a:r>
            <a:r>
              <a:rPr lang="en-GB" sz="2800" dirty="0" smtClean="0">
                <a:solidFill>
                  <a:srgbClr val="FF0000"/>
                </a:solidFill>
              </a:rPr>
              <a:t>Information sharing.</a:t>
            </a:r>
            <a:endParaRPr lang="en-GB" sz="2800" dirty="0">
              <a:solidFill>
                <a:srgbClr val="FF0000"/>
              </a:solidFill>
            </a:endParaRPr>
          </a:p>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859167669"/>
              </p:ext>
            </p:extLst>
          </p:nvPr>
        </p:nvGraphicFramePr>
        <p:xfrm>
          <a:off x="251520" y="6298520"/>
          <a:ext cx="8568952" cy="370840"/>
        </p:xfrm>
        <a:graphic>
          <a:graphicData uri="http://schemas.openxmlformats.org/drawingml/2006/table">
            <a:tbl>
              <a:tblPr firstRow="1" bandRow="1">
                <a:tableStyleId>{5C22544A-7EE6-4342-B048-85BDC9FD1C3A}</a:tableStyleId>
              </a:tblPr>
              <a:tblGrid>
                <a:gridCol w="720080"/>
                <a:gridCol w="3960440"/>
                <a:gridCol w="1872208"/>
                <a:gridCol w="2016224"/>
              </a:tblGrid>
              <a:tr h="370840">
                <a:tc>
                  <a:txBody>
                    <a:bodyPr/>
                    <a:lstStyle/>
                    <a:p>
                      <a:pPr algn="ctr"/>
                      <a:r>
                        <a:rPr lang="en-GB" dirty="0" smtClean="0"/>
                        <a:t>Web</a:t>
                      </a:r>
                      <a:endParaRPr lang="en-GB" dirty="0"/>
                    </a:p>
                  </a:txBody>
                  <a:tcPr/>
                </a:tc>
                <a:tc>
                  <a:txBody>
                    <a:bodyPr/>
                    <a:lstStyle/>
                    <a:p>
                      <a:pPr algn="ctr"/>
                      <a:r>
                        <a:rPr lang="en-GB" b="1" dirty="0" smtClean="0"/>
                        <a:t>Multimedia, CD/DVD ROM, kiosks</a:t>
                      </a:r>
                      <a:r>
                        <a:rPr lang="en-GB" dirty="0" smtClean="0"/>
                        <a:t> </a:t>
                      </a:r>
                      <a:endParaRPr lang="en-GB" dirty="0"/>
                    </a:p>
                  </a:txBody>
                  <a:tcPr/>
                </a:tc>
                <a:tc>
                  <a:txBody>
                    <a:bodyPr/>
                    <a:lstStyle/>
                    <a:p>
                      <a:pPr algn="ctr"/>
                      <a:r>
                        <a:rPr lang="en-GB" dirty="0" smtClean="0"/>
                        <a:t>Interactive TV</a:t>
                      </a:r>
                      <a:endParaRPr lang="en-GB" dirty="0"/>
                    </a:p>
                  </a:txBody>
                  <a:tcPr/>
                </a:tc>
                <a:tc>
                  <a:txBody>
                    <a:bodyPr/>
                    <a:lstStyle/>
                    <a:p>
                      <a:pPr algn="ctr"/>
                      <a:r>
                        <a:rPr lang="en-GB" dirty="0" smtClean="0"/>
                        <a:t>Mobile devices</a:t>
                      </a:r>
                      <a:endParaRPr lang="en-GB" dirty="0"/>
                    </a:p>
                  </a:txBody>
                  <a:tcPr/>
                </a:tc>
              </a:tr>
            </a:tbl>
          </a:graphicData>
        </a:graphic>
      </p:graphicFrame>
    </p:spTree>
    <p:extLst>
      <p:ext uri="{BB962C8B-B14F-4D97-AF65-F5344CB8AC3E}">
        <p14:creationId xmlns:p14="http://schemas.microsoft.com/office/powerpoint/2010/main" val="3279840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4000" dirty="0"/>
              <a:t>1</a:t>
            </a:r>
            <a:r>
              <a:rPr lang="en-US" sz="4000" dirty="0" smtClean="0"/>
              <a:t>.4 </a:t>
            </a:r>
            <a:r>
              <a:rPr lang="en-US" sz="4000" dirty="0"/>
              <a:t>– </a:t>
            </a:r>
            <a:r>
              <a:rPr lang="en-GB" sz="4000" dirty="0" smtClean="0"/>
              <a:t>The Internet – Net vs. Web</a:t>
            </a:r>
            <a:endParaRPr lang="en-US" sz="4000" b="0" dirty="0"/>
          </a:p>
        </p:txBody>
      </p:sp>
      <p:graphicFrame>
        <p:nvGraphicFramePr>
          <p:cNvPr id="25" name="Table 24"/>
          <p:cNvGraphicFramePr>
            <a:graphicFrameLocks noGrp="1"/>
          </p:cNvGraphicFramePr>
          <p:nvPr>
            <p:extLst>
              <p:ext uri="{D42A27DB-BD31-4B8C-83A1-F6EECF244321}">
                <p14:modId xmlns:p14="http://schemas.microsoft.com/office/powerpoint/2010/main" val="393957202"/>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Being without a USB stick now is rare</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Capacity is growing but size is shrinking</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!5 years ago 256mb was considered large</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SD cards are similar but smaller.</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5863144"/>
          </a:xfrm>
          <a:prstGeom prst="rect">
            <a:avLst/>
          </a:prstGeom>
        </p:spPr>
        <p:txBody>
          <a:bodyPr wrap="square">
            <a:spAutoFit/>
          </a:bodyPr>
          <a:lstStyle/>
          <a:p>
            <a:pPr marL="284163" indent="-284163">
              <a:buClr>
                <a:srgbClr val="00B050"/>
              </a:buClr>
              <a:buFont typeface="Wingdings 3" panose="05040102010807070707" pitchFamily="18" charset="2"/>
              <a:buChar char=""/>
            </a:pPr>
            <a:r>
              <a:rPr lang="en-US" sz="1470" dirty="0">
                <a:latin typeface="Arial" panose="020B0604020202020204" pitchFamily="34" charset="0"/>
                <a:cs typeface="Arial" panose="020B0604020202020204" pitchFamily="34" charset="0"/>
              </a:rPr>
              <a:t>Many people use the terms Internet and World Wide Web (aka. the Web) interchangeably, but in fact the two terms are not synonymous. The Internet and the Web are two separate but related things.</a:t>
            </a:r>
          </a:p>
          <a:p>
            <a:pPr>
              <a:buClr>
                <a:srgbClr val="00B050"/>
              </a:buClr>
            </a:pPr>
            <a:r>
              <a:rPr lang="en-US" sz="1470" b="1" dirty="0">
                <a:latin typeface="Arial" panose="020B0604020202020204" pitchFamily="34" charset="0"/>
                <a:cs typeface="Arial" panose="020B0604020202020204" pitchFamily="34" charset="0"/>
              </a:rPr>
              <a:t>What is The Internet?</a:t>
            </a:r>
          </a:p>
          <a:p>
            <a:pPr marL="284163" indent="-284163">
              <a:buClr>
                <a:srgbClr val="00B050"/>
              </a:buClr>
              <a:buFont typeface="Wingdings 3" panose="05040102010807070707" pitchFamily="18" charset="2"/>
              <a:buChar char=""/>
            </a:pPr>
            <a:r>
              <a:rPr lang="en-US" sz="1470" dirty="0">
                <a:latin typeface="Arial" panose="020B0604020202020204" pitchFamily="34" charset="0"/>
                <a:cs typeface="Arial" panose="020B0604020202020204" pitchFamily="34" charset="0"/>
              </a:rPr>
              <a:t>The Internet is a massive network of networks, a networking infrastructure. It connects millions of computers together globally, forming a network in which any computer can communicate with any other computer as long as they are both connected to the Internet. Information that travels over the Internet does so via a variety of languages known as protocols.</a:t>
            </a:r>
          </a:p>
          <a:p>
            <a:pPr>
              <a:buClr>
                <a:srgbClr val="00B050"/>
              </a:buClr>
            </a:pPr>
            <a:r>
              <a:rPr lang="en-US" sz="1470" b="1" dirty="0">
                <a:latin typeface="Arial" panose="020B0604020202020204" pitchFamily="34" charset="0"/>
                <a:cs typeface="Arial" panose="020B0604020202020204" pitchFamily="34" charset="0"/>
              </a:rPr>
              <a:t>What is The Web (World Wide Web</a:t>
            </a:r>
            <a:r>
              <a:rPr lang="en-US" sz="1470" b="1" dirty="0" smtClean="0">
                <a:latin typeface="Arial" panose="020B0604020202020204" pitchFamily="34" charset="0"/>
                <a:cs typeface="Arial" panose="020B0604020202020204" pitchFamily="34" charset="0"/>
              </a:rPr>
              <a:t>)?</a:t>
            </a:r>
            <a:endParaRPr lang="en-US" sz="1470" b="1"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470" dirty="0">
                <a:latin typeface="Arial" panose="020B0604020202020204" pitchFamily="34" charset="0"/>
                <a:cs typeface="Arial" panose="020B0604020202020204" pitchFamily="34" charset="0"/>
              </a:rPr>
              <a:t>The World Wide Web, or simply Web, is a way of accessing information over the medium of the Internet. It is an information-sharing model that is built on top of the Internet. The Web uses the HTTP protocol, only one of the languages spoken over the Internet, to transmit data. Web services, which use HTTP to allow applications to communicate in order to exchange business logic, use </a:t>
            </a:r>
            <a:r>
              <a:rPr lang="en-US" sz="1470" dirty="0" smtClean="0">
                <a:latin typeface="Arial" panose="020B0604020202020204" pitchFamily="34" charset="0"/>
                <a:cs typeface="Arial" panose="020B0604020202020204" pitchFamily="34" charset="0"/>
              </a:rPr>
              <a:t>the </a:t>
            </a:r>
            <a:r>
              <a:rPr lang="en-US" sz="1470" dirty="0">
                <a:latin typeface="Arial" panose="020B0604020202020204" pitchFamily="34" charset="0"/>
                <a:cs typeface="Arial" panose="020B0604020202020204" pitchFamily="34" charset="0"/>
              </a:rPr>
              <a:t>Web to share information. The Web also utilizes browsers, such as Internet Explorer or Firefox, to access Web documents called Web pages that are linked to each other via hyperlinks. Web documents also contain graphics, sounds, text and video.</a:t>
            </a:r>
          </a:p>
          <a:p>
            <a:pPr>
              <a:buClr>
                <a:srgbClr val="00B050"/>
              </a:buClr>
            </a:pPr>
            <a:r>
              <a:rPr lang="en-US" sz="1470" b="1" dirty="0">
                <a:latin typeface="Arial" panose="020B0604020202020204" pitchFamily="34" charset="0"/>
                <a:cs typeface="Arial" panose="020B0604020202020204" pitchFamily="34" charset="0"/>
              </a:rPr>
              <a:t>The Web is a Portion of The Internet</a:t>
            </a:r>
          </a:p>
          <a:p>
            <a:pPr marL="284163" indent="-284163">
              <a:buClr>
                <a:srgbClr val="00B050"/>
              </a:buClr>
              <a:buFont typeface="Wingdings 3" panose="05040102010807070707" pitchFamily="18" charset="2"/>
              <a:buChar char=""/>
            </a:pPr>
            <a:r>
              <a:rPr lang="en-US" sz="1470" dirty="0">
                <a:latin typeface="Arial" panose="020B0604020202020204" pitchFamily="34" charset="0"/>
                <a:cs typeface="Arial" panose="020B0604020202020204" pitchFamily="34" charset="0"/>
              </a:rPr>
              <a:t>The Web is just one of the ways that information can be disseminated over the Internet. The Internet, not the Web, is also used for email, which relies on SMTP, Usenet news groups, instant messaging and FTP. So the Web is just a portion of the Internet, albeit a large portion, but the two terms are not synonymous and should not be confused. </a:t>
            </a:r>
            <a:endParaRPr lang="en-US" sz="147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245413"/>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4000" dirty="0"/>
              <a:t>1</a:t>
            </a:r>
            <a:r>
              <a:rPr lang="en-US" sz="4000" dirty="0" smtClean="0"/>
              <a:t>.4 </a:t>
            </a:r>
            <a:r>
              <a:rPr lang="en-US" sz="4000" dirty="0"/>
              <a:t>– </a:t>
            </a:r>
            <a:r>
              <a:rPr lang="en-GB" sz="4000" dirty="0" smtClean="0"/>
              <a:t>The Internet – Connection Methods</a:t>
            </a:r>
            <a:endParaRPr lang="en-US" sz="4000" b="0" dirty="0"/>
          </a:p>
        </p:txBody>
      </p:sp>
      <p:graphicFrame>
        <p:nvGraphicFramePr>
          <p:cNvPr id="25" name="Table 24"/>
          <p:cNvGraphicFramePr>
            <a:graphicFrameLocks noGrp="1"/>
          </p:cNvGraphicFramePr>
          <p:nvPr>
            <p:extLst>
              <p:ext uri="{D42A27DB-BD31-4B8C-83A1-F6EECF244321}">
                <p14:modId xmlns:p14="http://schemas.microsoft.com/office/powerpoint/2010/main" val="393957202"/>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5"/>
                        </a:buBlip>
                      </a:pPr>
                      <a:r>
                        <a:rPr lang="en-GB" sz="1490" baseline="0" dirty="0" smtClean="0">
                          <a:solidFill>
                            <a:srgbClr val="FF0000"/>
                          </a:solidFill>
                          <a:effectLst/>
                          <a:latin typeface="Arial" pitchFamily="34" charset="0"/>
                          <a:ea typeface="Times New Roman"/>
                          <a:cs typeface="Arial" pitchFamily="34" charset="0"/>
                        </a:rPr>
                        <a:t>Being without a USB stick now is rare</a:t>
                      </a:r>
                    </a:p>
                    <a:p>
                      <a:pPr marL="177800" indent="-177800" algn="l">
                        <a:spcAft>
                          <a:spcPts val="600"/>
                        </a:spcAft>
                        <a:buFontTx/>
                        <a:buBlip>
                          <a:blip r:embed="rId5"/>
                        </a:buBlip>
                      </a:pPr>
                      <a:r>
                        <a:rPr lang="en-US" sz="1490" baseline="0" dirty="0" smtClean="0">
                          <a:solidFill>
                            <a:schemeClr val="tx1"/>
                          </a:solidFill>
                          <a:effectLst/>
                          <a:latin typeface="Arial" pitchFamily="34" charset="0"/>
                          <a:ea typeface="Times New Roman"/>
                          <a:cs typeface="Arial" pitchFamily="34" charset="0"/>
                        </a:rPr>
                        <a:t>Capacity is growing but size is shrinking</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5"/>
                        </a:buBlip>
                      </a:pPr>
                      <a:r>
                        <a:rPr lang="en-GB" sz="1490" baseline="0" dirty="0" smtClean="0">
                          <a:solidFill>
                            <a:srgbClr val="FF0000"/>
                          </a:solidFill>
                          <a:effectLst/>
                          <a:latin typeface="Arial" pitchFamily="34" charset="0"/>
                          <a:ea typeface="Times New Roman"/>
                          <a:cs typeface="Arial" pitchFamily="34" charset="0"/>
                        </a:rPr>
                        <a:t>!5 years ago 256mb was considered large</a:t>
                      </a:r>
                    </a:p>
                    <a:p>
                      <a:pPr marL="177800" indent="-177800" algn="l">
                        <a:spcAft>
                          <a:spcPts val="600"/>
                        </a:spcAft>
                        <a:buFontTx/>
                        <a:buBlip>
                          <a:blip r:embed="rId5"/>
                        </a:buBlip>
                      </a:pPr>
                      <a:r>
                        <a:rPr lang="en-GB" sz="1490" baseline="0" dirty="0" smtClean="0">
                          <a:solidFill>
                            <a:schemeClr val="tx1"/>
                          </a:solidFill>
                          <a:effectLst/>
                          <a:latin typeface="Arial" pitchFamily="34" charset="0"/>
                          <a:ea typeface="Times New Roman"/>
                          <a:cs typeface="Arial" pitchFamily="34" charset="0"/>
                        </a:rPr>
                        <a:t>SD cards are similar but smaller.</a:t>
                      </a:r>
                    </a:p>
                    <a:p>
                      <a:pPr marL="177800" indent="-177800" algn="l">
                        <a:spcAft>
                          <a:spcPts val="600"/>
                        </a:spcAft>
                        <a:buFontTx/>
                        <a:buBlip>
                          <a:blip r:embed="rId5"/>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5"/>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5"/>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pic>
        <p:nvPicPr>
          <p:cNvPr id="2" name="The difference between the internet and world wide we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3528" y="2401326"/>
            <a:ext cx="6696744" cy="3763978"/>
          </a:xfrm>
          <a:prstGeom prst="rect">
            <a:avLst/>
          </a:prstGeom>
        </p:spPr>
      </p:pic>
    </p:spTree>
    <p:extLst>
      <p:ext uri="{BB962C8B-B14F-4D97-AF65-F5344CB8AC3E}">
        <p14:creationId xmlns:p14="http://schemas.microsoft.com/office/powerpoint/2010/main" val="2663262043"/>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4000" dirty="0"/>
              <a:t>1</a:t>
            </a:r>
            <a:r>
              <a:rPr lang="en-US" sz="4000" dirty="0" smtClean="0"/>
              <a:t>.4 </a:t>
            </a:r>
            <a:r>
              <a:rPr lang="en-US" sz="4000" dirty="0"/>
              <a:t>– </a:t>
            </a:r>
            <a:r>
              <a:rPr lang="en-GB" sz="4000" dirty="0" smtClean="0"/>
              <a:t>The Internet – Connection Methods</a:t>
            </a:r>
            <a:endParaRPr lang="en-US" sz="4000" b="0" dirty="0"/>
          </a:p>
        </p:txBody>
      </p:sp>
      <p:graphicFrame>
        <p:nvGraphicFramePr>
          <p:cNvPr id="25" name="Table 24"/>
          <p:cNvGraphicFramePr>
            <a:graphicFrameLocks noGrp="1"/>
          </p:cNvGraphicFramePr>
          <p:nvPr>
            <p:extLst>
              <p:ext uri="{D42A27DB-BD31-4B8C-83A1-F6EECF244321}">
                <p14:modId xmlns:p14="http://schemas.microsoft.com/office/powerpoint/2010/main" val="3682456730"/>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How the Internet is so easily accessible now</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How long you have been without Internet access</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Places where there is no signal</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What are Satellite phones</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5747727"/>
          </a:xfrm>
          <a:prstGeom prst="rect">
            <a:avLst/>
          </a:prstGeom>
        </p:spPr>
        <p:txBody>
          <a:bodyPr wrap="square">
            <a:spAutoFit/>
          </a:bodyPr>
          <a:lstStyle/>
          <a:p>
            <a:pPr marL="284163" indent="-284163">
              <a:buClr>
                <a:srgbClr val="00B050"/>
              </a:buClr>
              <a:buFont typeface="Wingdings 3" panose="05040102010807070707" pitchFamily="18" charset="2"/>
              <a:buChar char=""/>
            </a:pPr>
            <a:r>
              <a:rPr lang="en-US" sz="1470" dirty="0" smtClean="0">
                <a:latin typeface="Arial" panose="020B0604020202020204" pitchFamily="34" charset="0"/>
                <a:cs typeface="Arial" panose="020B0604020202020204" pitchFamily="34" charset="0"/>
              </a:rPr>
              <a:t>There are different types of connection to the Internet you can be asked about in the exam, along with the advantages and disadvantages of each.</a:t>
            </a:r>
          </a:p>
          <a:p>
            <a:pPr>
              <a:buClr>
                <a:srgbClr val="00B050"/>
              </a:buClr>
            </a:pPr>
            <a:r>
              <a:rPr lang="en-US" sz="1470" b="1" dirty="0">
                <a:latin typeface="Arial" panose="020B0604020202020204" pitchFamily="34" charset="0"/>
                <a:cs typeface="Arial" panose="020B0604020202020204" pitchFamily="34" charset="0"/>
              </a:rPr>
              <a:t>Dial-up</a:t>
            </a:r>
          </a:p>
          <a:p>
            <a:pPr marL="284163" indent="-284163">
              <a:buClr>
                <a:srgbClr val="00B050"/>
              </a:buClr>
              <a:buFont typeface="Wingdings 3" panose="05040102010807070707" pitchFamily="18" charset="2"/>
              <a:buChar char=""/>
            </a:pPr>
            <a:r>
              <a:rPr lang="en-US" sz="1470" dirty="0">
                <a:latin typeface="Arial" panose="020B0604020202020204" pitchFamily="34" charset="0"/>
                <a:cs typeface="Arial" panose="020B0604020202020204" pitchFamily="34" charset="0"/>
              </a:rPr>
              <a:t>This is where it all started. You would take your home or office phone handset, and put it into a cradle called a modulator/demodulator, or modem as we know them today</a:t>
            </a:r>
            <a:r>
              <a:rPr lang="en-US" sz="1470" dirty="0" smtClean="0">
                <a:latin typeface="Arial" panose="020B0604020202020204" pitchFamily="34" charset="0"/>
                <a:cs typeface="Arial" panose="020B0604020202020204" pitchFamily="34" charset="0"/>
              </a:rPr>
              <a:t>.</a:t>
            </a:r>
            <a:endParaRPr lang="en-US" sz="1470"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470" dirty="0">
                <a:latin typeface="Arial" panose="020B0604020202020204" pitchFamily="34" charset="0"/>
                <a:cs typeface="Arial" panose="020B0604020202020204" pitchFamily="34" charset="0"/>
              </a:rPr>
              <a:t>The modem took digital signals from your computer and turned them into audible sounds that would get transmitted though the mouthpiece of the handset. Off the signal would go over ordinary telephone wires to the computer that was acting as your Internet service provider. The signal coming back from the Internet would be played into the ear-piece of the phone and the modem would translate that audible signal into a digital signal that the computer could work with</a:t>
            </a:r>
            <a:r>
              <a:rPr lang="en-US" sz="147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470" dirty="0">
                <a:latin typeface="Arial" panose="020B0604020202020204" pitchFamily="34" charset="0"/>
                <a:cs typeface="Arial" panose="020B0604020202020204" pitchFamily="34" charset="0"/>
              </a:rPr>
              <a:t>That is the essence of how all Internet communications go between your computer and wherever on the Internet your communicating with. What’s changed is the medium which these signals travel through, and the signal itself</a:t>
            </a:r>
            <a:r>
              <a:rPr lang="en-US" sz="1470" dirty="0" smtClean="0">
                <a:latin typeface="Arial" panose="020B0604020202020204" pitchFamily="34" charset="0"/>
                <a:cs typeface="Arial" panose="020B0604020202020204" pitchFamily="34" charset="0"/>
              </a:rPr>
              <a:t>.</a:t>
            </a:r>
            <a:endParaRPr lang="en-US" sz="1470"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470" dirty="0">
                <a:latin typeface="Arial" panose="020B0604020202020204" pitchFamily="34" charset="0"/>
                <a:cs typeface="Arial" panose="020B0604020202020204" pitchFamily="34" charset="0"/>
              </a:rPr>
              <a:t>With the dial-up modem, the signal was analog and the medium was a phone line made of a pair of copper wires. This was the “tin can and string” of the Information Superhighway, </a:t>
            </a:r>
            <a:r>
              <a:rPr lang="en-US" sz="1470" dirty="0" smtClean="0">
                <a:latin typeface="Arial" panose="020B0604020202020204" pitchFamily="34" charset="0"/>
                <a:cs typeface="Arial" panose="020B0604020202020204" pitchFamily="34" charset="0"/>
              </a:rPr>
              <a:t/>
            </a:r>
            <a:br>
              <a:rPr lang="en-US" sz="1470" dirty="0" smtClean="0">
                <a:latin typeface="Arial" panose="020B0604020202020204" pitchFamily="34" charset="0"/>
                <a:cs typeface="Arial" panose="020B0604020202020204" pitchFamily="34" charset="0"/>
              </a:rPr>
            </a:br>
            <a:r>
              <a:rPr lang="en-US" sz="1470" dirty="0" smtClean="0">
                <a:latin typeface="Arial" panose="020B0604020202020204" pitchFamily="34" charset="0"/>
                <a:cs typeface="Arial" panose="020B0604020202020204" pitchFamily="34" charset="0"/>
              </a:rPr>
              <a:t>but </a:t>
            </a:r>
            <a:r>
              <a:rPr lang="en-US" sz="1470" dirty="0">
                <a:latin typeface="Arial" panose="020B0604020202020204" pitchFamily="34" charset="0"/>
                <a:cs typeface="Arial" panose="020B0604020202020204" pitchFamily="34" charset="0"/>
              </a:rPr>
              <a:t>it was the best (and only) </a:t>
            </a:r>
            <a:r>
              <a:rPr lang="en-US" sz="1470" dirty="0" smtClean="0">
                <a:latin typeface="Arial" panose="020B0604020202020204" pitchFamily="34" charset="0"/>
                <a:cs typeface="Arial" panose="020B0604020202020204" pitchFamily="34" charset="0"/>
              </a:rPr>
              <a:t/>
            </a:r>
            <a:br>
              <a:rPr lang="en-US" sz="1470" dirty="0" smtClean="0">
                <a:latin typeface="Arial" panose="020B0604020202020204" pitchFamily="34" charset="0"/>
                <a:cs typeface="Arial" panose="020B0604020202020204" pitchFamily="34" charset="0"/>
              </a:rPr>
            </a:br>
            <a:r>
              <a:rPr lang="en-US" sz="1470" dirty="0" smtClean="0">
                <a:latin typeface="Arial" panose="020B0604020202020204" pitchFamily="34" charset="0"/>
                <a:cs typeface="Arial" panose="020B0604020202020204" pitchFamily="34" charset="0"/>
              </a:rPr>
              <a:t>method </a:t>
            </a:r>
            <a:r>
              <a:rPr lang="en-US" sz="1470" dirty="0">
                <a:latin typeface="Arial" panose="020B0604020202020204" pitchFamily="34" charset="0"/>
                <a:cs typeface="Arial" panose="020B0604020202020204" pitchFamily="34" charset="0"/>
              </a:rPr>
              <a:t>there was for a long, </a:t>
            </a:r>
            <a:r>
              <a:rPr lang="en-US" sz="1470" dirty="0" smtClean="0">
                <a:latin typeface="Arial" panose="020B0604020202020204" pitchFamily="34" charset="0"/>
                <a:cs typeface="Arial" panose="020B0604020202020204" pitchFamily="34" charset="0"/>
              </a:rPr>
              <a:t/>
            </a:r>
            <a:br>
              <a:rPr lang="en-US" sz="1470" dirty="0" smtClean="0">
                <a:latin typeface="Arial" panose="020B0604020202020204" pitchFamily="34" charset="0"/>
                <a:cs typeface="Arial" panose="020B0604020202020204" pitchFamily="34" charset="0"/>
              </a:rPr>
            </a:br>
            <a:r>
              <a:rPr lang="en-US" sz="1470" dirty="0" smtClean="0">
                <a:latin typeface="Arial" panose="020B0604020202020204" pitchFamily="34" charset="0"/>
                <a:cs typeface="Arial" panose="020B0604020202020204" pitchFamily="34" charset="0"/>
              </a:rPr>
              <a:t>long </a:t>
            </a:r>
            <a:r>
              <a:rPr lang="en-US" sz="1470" dirty="0">
                <a:latin typeface="Arial" panose="020B0604020202020204" pitchFamily="34" charset="0"/>
                <a:cs typeface="Arial" panose="020B0604020202020204" pitchFamily="34" charset="0"/>
              </a:rPr>
              <a:t>time. Below is a diagram </a:t>
            </a:r>
            <a:r>
              <a:rPr lang="en-US" sz="1470" dirty="0" smtClean="0">
                <a:latin typeface="Arial" panose="020B0604020202020204" pitchFamily="34" charset="0"/>
                <a:cs typeface="Arial" panose="020B0604020202020204" pitchFamily="34" charset="0"/>
              </a:rPr>
              <a:t/>
            </a:r>
            <a:br>
              <a:rPr lang="en-US" sz="1470" dirty="0" smtClean="0">
                <a:latin typeface="Arial" panose="020B0604020202020204" pitchFamily="34" charset="0"/>
                <a:cs typeface="Arial" panose="020B0604020202020204" pitchFamily="34" charset="0"/>
              </a:rPr>
            </a:br>
            <a:r>
              <a:rPr lang="en-US" sz="1470" dirty="0" smtClean="0">
                <a:latin typeface="Arial" panose="020B0604020202020204" pitchFamily="34" charset="0"/>
                <a:cs typeface="Arial" panose="020B0604020202020204" pitchFamily="34" charset="0"/>
              </a:rPr>
              <a:t>of </a:t>
            </a:r>
            <a:r>
              <a:rPr lang="en-US" sz="1470" dirty="0">
                <a:latin typeface="Arial" panose="020B0604020202020204" pitchFamily="34" charset="0"/>
                <a:cs typeface="Arial" panose="020B0604020202020204" pitchFamily="34" charset="0"/>
              </a:rPr>
              <a:t>the basic twisted pair of cable </a:t>
            </a:r>
            <a:r>
              <a:rPr lang="en-US" sz="1470" dirty="0" smtClean="0">
                <a:latin typeface="Arial" panose="020B0604020202020204" pitchFamily="34" charset="0"/>
                <a:cs typeface="Arial" panose="020B0604020202020204" pitchFamily="34" charset="0"/>
              </a:rPr>
              <a:t/>
            </a:r>
            <a:br>
              <a:rPr lang="en-US" sz="1470" dirty="0" smtClean="0">
                <a:latin typeface="Arial" panose="020B0604020202020204" pitchFamily="34" charset="0"/>
                <a:cs typeface="Arial" panose="020B0604020202020204" pitchFamily="34" charset="0"/>
              </a:rPr>
            </a:br>
            <a:r>
              <a:rPr lang="en-US" sz="1470" dirty="0" smtClean="0">
                <a:latin typeface="Arial" panose="020B0604020202020204" pitchFamily="34" charset="0"/>
                <a:cs typeface="Arial" panose="020B0604020202020204" pitchFamily="34" charset="0"/>
              </a:rPr>
              <a:t>that </a:t>
            </a:r>
            <a:r>
              <a:rPr lang="en-US" sz="1470" dirty="0">
                <a:latin typeface="Arial" panose="020B0604020202020204" pitchFamily="34" charset="0"/>
                <a:cs typeface="Arial" panose="020B0604020202020204" pitchFamily="34" charset="0"/>
              </a:rPr>
              <a:t>phone systems use.</a:t>
            </a:r>
            <a:endParaRPr lang="en-US" sz="1470" dirty="0" smtClean="0">
              <a:latin typeface="Arial" panose="020B0604020202020204" pitchFamily="34" charset="0"/>
              <a:cs typeface="Arial" panose="020B0604020202020204" pitchFamily="34" charset="0"/>
            </a:endParaRPr>
          </a:p>
        </p:txBody>
      </p:sp>
      <p:pic>
        <p:nvPicPr>
          <p:cNvPr id="2050" name="Picture 2" descr="twisted-pair"/>
          <p:cNvPicPr>
            <a:picLocks noChangeAspect="1" noChangeArrowheads="1"/>
          </p:cNvPicPr>
          <p:nvPr/>
        </p:nvPicPr>
        <p:blipFill rotWithShape="1">
          <a:blip r:embed="rId5">
            <a:extLst>
              <a:ext uri="{28A0092B-C50C-407E-A947-70E740481C1C}">
                <a14:useLocalDpi xmlns:a14="http://schemas.microsoft.com/office/drawing/2010/main" val="0"/>
              </a:ext>
            </a:extLst>
          </a:blip>
          <a:srcRect l="5118" t="8809" r="3928" b="15934"/>
          <a:stretch/>
        </p:blipFill>
        <p:spPr bwMode="auto">
          <a:xfrm>
            <a:off x="3491880" y="5578956"/>
            <a:ext cx="3564385" cy="101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182756"/>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216554426"/>
              </p:ext>
            </p:extLst>
          </p:nvPr>
        </p:nvGraphicFramePr>
        <p:xfrm>
          <a:off x="323528" y="1091375"/>
          <a:ext cx="8496944" cy="5434630"/>
        </p:xfrm>
        <a:graphic>
          <a:graphicData uri="http://schemas.openxmlformats.org/drawingml/2006/table">
            <a:tbl>
              <a:tblPr firstRow="1" bandRow="1">
                <a:tableStyleId>{5C22544A-7EE6-4342-B048-85BDC9FD1C3A}</a:tableStyleId>
              </a:tblPr>
              <a:tblGrid>
                <a:gridCol w="1224136"/>
                <a:gridCol w="7272808"/>
              </a:tblGrid>
              <a:tr h="207225">
                <a:tc gridSpan="2">
                  <a:txBody>
                    <a:bodyPr/>
                    <a:lstStyle/>
                    <a:p>
                      <a:r>
                        <a:rPr kumimoji="0" lang="en-US" sz="1250" b="1" i="0" u="none" strike="noStrike" kern="1200" baseline="0" dirty="0" smtClean="0">
                          <a:solidFill>
                            <a:schemeClr val="lt1"/>
                          </a:solidFill>
                          <a:latin typeface="Arial" panose="020B0604020202020204" pitchFamily="34" charset="0"/>
                          <a:ea typeface="+mn-ea"/>
                          <a:cs typeface="Arial" panose="020B0604020202020204" pitchFamily="34" charset="0"/>
                        </a:rPr>
                        <a:t>Explanations of the key terms used within this unit, in the context of this unit </a:t>
                      </a:r>
                      <a:r>
                        <a:rPr kumimoji="0" lang="en-US" sz="125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sz="1400" dirty="0">
                        <a:latin typeface="Arial" panose="020B0604020202020204" pitchFamily="34" charset="0"/>
                        <a:cs typeface="Arial" panose="020B0604020202020204" pitchFamily="34" charset="0"/>
                      </a:endParaRPr>
                    </a:p>
                  </a:txBody>
                  <a:tcPr/>
                </a:tc>
              </a:tr>
              <a:tr h="646056">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Data </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Data is information that has been coded and structured in some way, ready for processing, storage, transmission, etc. Data has no context and has no meaning. Examples of data could include: shoe size stored in the stock database of a shop, a date, etc.</a:t>
                      </a:r>
                    </a:p>
                  </a:txBody>
                  <a:tcPr/>
                </a:tc>
              </a:tr>
              <a:tr h="0">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Global divide</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divide that exists in terms of access to information between different countries and different types of holders of information across the world. 	</a:t>
                      </a:r>
                    </a:p>
                  </a:txBody>
                  <a:tcPr/>
                </a:tc>
              </a:tr>
              <a:tr h="865471">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Green IT</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practice of reducing energy use by IT equipment and thus improving sustainability. This relates to both individuals and organisations. The main purpose of Green IT is to increase the sustainability of IT equipment and operations. Examples of Green IT range from an individual using their PC power settings to automatically switch off the screen after a certain time with no keyboard/mouse activity, up to the virtualisation of a large, global organisation’s data stores to reduce the number of servers in their data centres.</a:t>
                      </a:r>
                    </a:p>
                  </a:txBody>
                  <a:tcPr/>
                </a:tc>
              </a:tr>
              <a:tr h="280185">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Holder of information</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Any individual or organisation that holds information</a:t>
                      </a:r>
                    </a:p>
                  </a:txBody>
                  <a:tcPr/>
                </a:tc>
              </a:tr>
              <a:tr h="538265">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Information is data that has been given context and meaning in some way (e.g. by processing, storing or transmission). An example of information is: a shop receipt showing the model, price and size of shoes, together with the time and date of the purchase 	</a:t>
                      </a:r>
                    </a:p>
                  </a:txBody>
                  <a:tcPr/>
                </a:tc>
              </a:tr>
              <a:tr h="794050">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 formats </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different ways in which information can be presented using world wide web (www) technologies. Examples of information formats are: web pages; RSS feeds; podcasts; blogs; and social media channels.</a:t>
                      </a:r>
                    </a:p>
                  </a:txBody>
                  <a:tcPr/>
                </a:tc>
              </a:tr>
              <a:tr h="659967">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 style</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p>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style of information, regardless of the technology used. For example, the audio information style could be represented by spoken instructions, an MP3 music file, a DVD soundtrack or a podcast. Many, but not all, of the information styles will have a corresponding information format on the world wide web.</a:t>
                      </a:r>
                    </a:p>
                  </a:txBody>
                  <a:tcPr/>
                </a:tc>
              </a:tr>
            </a:tbl>
          </a:graphicData>
        </a:graphic>
      </p:graphicFrame>
    </p:spTree>
    <p:extLst>
      <p:ext uri="{BB962C8B-B14F-4D97-AF65-F5344CB8AC3E}">
        <p14:creationId xmlns:p14="http://schemas.microsoft.com/office/powerpoint/2010/main" val="595170532"/>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4000" dirty="0"/>
              <a:t>1</a:t>
            </a:r>
            <a:r>
              <a:rPr lang="en-US" sz="4000" dirty="0" smtClean="0"/>
              <a:t>.4 </a:t>
            </a:r>
            <a:r>
              <a:rPr lang="en-US" sz="4000" dirty="0"/>
              <a:t>– </a:t>
            </a:r>
            <a:r>
              <a:rPr lang="en-GB" sz="4000" dirty="0" smtClean="0"/>
              <a:t>The Internet – Connection Methods</a:t>
            </a:r>
            <a:endParaRPr lang="en-US" sz="4000" b="0" dirty="0"/>
          </a:p>
        </p:txBody>
      </p:sp>
      <p:graphicFrame>
        <p:nvGraphicFramePr>
          <p:cNvPr id="25" name="Table 24"/>
          <p:cNvGraphicFramePr>
            <a:graphicFrameLocks noGrp="1"/>
          </p:cNvGraphicFramePr>
          <p:nvPr>
            <p:extLst>
              <p:ext uri="{D42A27DB-BD31-4B8C-83A1-F6EECF244321}">
                <p14:modId xmlns:p14="http://schemas.microsoft.com/office/powerpoint/2010/main" val="3682456730"/>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How the Internet is so easily accessible now</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How long you have been without Internet access</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Places where there is no signal</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What are Satellite phones</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3754874"/>
          </a:xfrm>
          <a:prstGeom prst="rect">
            <a:avLst/>
          </a:prstGeom>
        </p:spPr>
        <p:txBody>
          <a:bodyPr wrap="square">
            <a:spAutoFit/>
          </a:bodyPr>
          <a:lstStyle/>
          <a:p>
            <a:pPr>
              <a:buClr>
                <a:srgbClr val="00B050"/>
              </a:buClr>
            </a:pPr>
            <a:r>
              <a:rPr lang="en-US" sz="1700" b="1" dirty="0">
                <a:latin typeface="Arial" panose="020B0604020202020204" pitchFamily="34" charset="0"/>
                <a:cs typeface="Arial" panose="020B0604020202020204" pitchFamily="34" charset="0"/>
              </a:rPr>
              <a:t>DSL (Telephone Line)</a:t>
            </a:r>
          </a:p>
          <a:p>
            <a:pPr marL="284163" indent="-284163">
              <a:buClr>
                <a:srgbClr val="00B050"/>
              </a:buClr>
              <a:buFont typeface="Wingdings 3" panose="05040102010807070707" pitchFamily="18" charset="2"/>
              <a:buChar char=""/>
            </a:pPr>
            <a:r>
              <a:rPr lang="en-US" sz="1700" dirty="0">
                <a:latin typeface="Arial" panose="020B0604020202020204" pitchFamily="34" charset="0"/>
                <a:cs typeface="Arial" panose="020B0604020202020204" pitchFamily="34" charset="0"/>
              </a:rPr>
              <a:t>DSL is an initialization of Digital Subscriber Line. The phone companies developed a way to send a second signal down the phone lines, and they did this by sending it at a higher frequency</a:t>
            </a:r>
            <a:r>
              <a:rPr lang="en-US" sz="170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700" dirty="0">
                <a:latin typeface="Arial" panose="020B0604020202020204" pitchFamily="34" charset="0"/>
                <a:cs typeface="Arial" panose="020B0604020202020204" pitchFamily="34" charset="0"/>
              </a:rPr>
              <a:t>In real life, this is done by a signal filter. If you have DSL service, you know what these look like. It filters out the high frequency so you can hear the voice better. Otherwise there would be a high-pitched hiss on the phone line</a:t>
            </a:r>
            <a:r>
              <a:rPr lang="en-US" sz="170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700" dirty="0">
                <a:latin typeface="Arial" panose="020B0604020202020204" pitchFamily="34" charset="0"/>
                <a:cs typeface="Arial" panose="020B0604020202020204" pitchFamily="34" charset="0"/>
              </a:rPr>
              <a:t>What You Can Expect: DSL ISPs promise speeds from 1.5 Mbps to 10 Mbps, however new technology could push it to 100 Mbps. A more realistic number is about 80-90% of what your ISP advertises. DSL service cost range widely, as the speeds do, from $20 USD to $</a:t>
            </a:r>
            <a:r>
              <a:rPr lang="en-US" sz="1700" dirty="0" smtClean="0">
                <a:latin typeface="Arial" panose="020B0604020202020204" pitchFamily="34" charset="0"/>
                <a:cs typeface="Arial" panose="020B0604020202020204" pitchFamily="34" charset="0"/>
              </a:rPr>
              <a:t>120.</a:t>
            </a:r>
          </a:p>
          <a:p>
            <a:pPr marL="284163" indent="-284163">
              <a:buClr>
                <a:srgbClr val="00B050"/>
              </a:buClr>
              <a:buFont typeface="Wingdings 3" panose="05040102010807070707" pitchFamily="18" charset="2"/>
              <a:buChar char=""/>
            </a:pPr>
            <a:endParaRPr lang="en-US" sz="1700" dirty="0" smtClean="0">
              <a:latin typeface="Arial" panose="020B0604020202020204" pitchFamily="34" charset="0"/>
              <a:cs typeface="Arial" panose="020B0604020202020204" pitchFamily="34" charset="0"/>
            </a:endParaRPr>
          </a:p>
        </p:txBody>
      </p:sp>
      <p:pic>
        <p:nvPicPr>
          <p:cNvPr id="2" name="Picture 2" descr="ADSL-diagram"/>
          <p:cNvPicPr>
            <a:picLocks noChangeAspect="1" noChangeArrowheads="1"/>
          </p:cNvPicPr>
          <p:nvPr/>
        </p:nvPicPr>
        <p:blipFill rotWithShape="1">
          <a:blip r:embed="rId5">
            <a:extLst>
              <a:ext uri="{28A0092B-C50C-407E-A947-70E740481C1C}">
                <a14:useLocalDpi xmlns:a14="http://schemas.microsoft.com/office/drawing/2010/main" val="0"/>
              </a:ext>
            </a:extLst>
          </a:blip>
          <a:srcRect l="2691" t="3157" r="5818" b="3895"/>
          <a:stretch/>
        </p:blipFill>
        <p:spPr bwMode="auto">
          <a:xfrm>
            <a:off x="3945568" y="4437112"/>
            <a:ext cx="3048792" cy="21602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dsl-frequencies"/>
          <p:cNvPicPr>
            <a:picLocks noChangeAspect="1" noChangeArrowheads="1"/>
          </p:cNvPicPr>
          <p:nvPr/>
        </p:nvPicPr>
        <p:blipFill rotWithShape="1">
          <a:blip r:embed="rId6">
            <a:extLst>
              <a:ext uri="{28A0092B-C50C-407E-A947-70E740481C1C}">
                <a14:useLocalDpi xmlns:a14="http://schemas.microsoft.com/office/drawing/2010/main" val="0"/>
              </a:ext>
            </a:extLst>
          </a:blip>
          <a:srcRect l="2755" r="2746"/>
          <a:stretch/>
        </p:blipFill>
        <p:spPr bwMode="auto">
          <a:xfrm>
            <a:off x="395536" y="4740979"/>
            <a:ext cx="3384376" cy="171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206924"/>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4000" dirty="0"/>
              <a:t>1</a:t>
            </a:r>
            <a:r>
              <a:rPr lang="en-US" sz="4000" dirty="0" smtClean="0"/>
              <a:t>.4 </a:t>
            </a:r>
            <a:r>
              <a:rPr lang="en-US" sz="4000" dirty="0"/>
              <a:t>– </a:t>
            </a:r>
            <a:r>
              <a:rPr lang="en-GB" sz="4000" dirty="0" smtClean="0"/>
              <a:t>The Internet – Connection Methods</a:t>
            </a:r>
            <a:endParaRPr lang="en-US" sz="4000" b="0" dirty="0"/>
          </a:p>
        </p:txBody>
      </p:sp>
      <p:graphicFrame>
        <p:nvGraphicFramePr>
          <p:cNvPr id="25" name="Table 24"/>
          <p:cNvGraphicFramePr>
            <a:graphicFrameLocks noGrp="1"/>
          </p:cNvGraphicFramePr>
          <p:nvPr>
            <p:extLst>
              <p:ext uri="{D42A27DB-BD31-4B8C-83A1-F6EECF244321}">
                <p14:modId xmlns:p14="http://schemas.microsoft.com/office/powerpoint/2010/main" val="3682456730"/>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How the Internet is so easily accessible now</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How long you have been without Internet access</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Places where there is no signal</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What are Satellite phones</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5586145"/>
          </a:xfrm>
          <a:prstGeom prst="rect">
            <a:avLst/>
          </a:prstGeom>
        </p:spPr>
        <p:txBody>
          <a:bodyPr wrap="square">
            <a:spAutoFit/>
          </a:bodyPr>
          <a:lstStyle/>
          <a:p>
            <a:pPr>
              <a:buClr>
                <a:srgbClr val="00B050"/>
              </a:buClr>
            </a:pPr>
            <a:r>
              <a:rPr lang="en-US" sz="1700" b="1" dirty="0" smtClean="0">
                <a:latin typeface="Arial" panose="020B0604020202020204" pitchFamily="34" charset="0"/>
                <a:cs typeface="Arial" panose="020B0604020202020204" pitchFamily="34" charset="0"/>
              </a:rPr>
              <a:t>Cable </a:t>
            </a:r>
            <a:r>
              <a:rPr lang="en-US" sz="1700" b="1" dirty="0">
                <a:latin typeface="Arial" panose="020B0604020202020204" pitchFamily="34" charset="0"/>
                <a:cs typeface="Arial" panose="020B0604020202020204" pitchFamily="34" charset="0"/>
              </a:rPr>
              <a:t>(Coaxial Cable)</a:t>
            </a:r>
          </a:p>
          <a:p>
            <a:pPr marL="284163" indent="-284163">
              <a:buClr>
                <a:srgbClr val="00B050"/>
              </a:buClr>
              <a:buFont typeface="Wingdings 3" panose="05040102010807070707" pitchFamily="18" charset="2"/>
              <a:buChar char=""/>
            </a:pPr>
            <a:r>
              <a:rPr lang="en-US" sz="1700" dirty="0">
                <a:latin typeface="Arial" panose="020B0604020202020204" pitchFamily="34" charset="0"/>
                <a:cs typeface="Arial" panose="020B0604020202020204" pitchFamily="34" charset="0"/>
              </a:rPr>
              <a:t>When Internet access made the jump from dial-up, cable was the first new medium to be used. The cable used is the same as the cable that you may have for cable TV. One of those round cables, with a solid copper wire core inside of a thick plastic like insulator. Around the insulator there is usually a foil shield with a braided aluminum jacket around that. All of that is inside the outer plastic jacket of the cable</a:t>
            </a:r>
            <a:r>
              <a:rPr lang="en-US" sz="170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700" dirty="0">
                <a:latin typeface="Arial" panose="020B0604020202020204" pitchFamily="34" charset="0"/>
                <a:cs typeface="Arial" panose="020B0604020202020204" pitchFamily="34" charset="0"/>
              </a:rPr>
              <a:t>The beauty of cable was that many homes already had it. Coaxial cable had been used for decades to send multiple signals, why not add Internet</a:t>
            </a:r>
            <a:r>
              <a:rPr lang="en-US" sz="1700" dirty="0" smtClean="0">
                <a:latin typeface="Arial" panose="020B0604020202020204" pitchFamily="34" charset="0"/>
                <a:cs typeface="Arial" panose="020B0604020202020204" pitchFamily="34" charset="0"/>
              </a:rPr>
              <a:t>?</a:t>
            </a:r>
            <a:endParaRPr lang="en-US" sz="1700"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700" dirty="0">
                <a:latin typeface="Arial" panose="020B0604020202020204" pitchFamily="34" charset="0"/>
                <a:cs typeface="Arial" panose="020B0604020202020204" pitchFamily="34" charset="0"/>
              </a:rPr>
              <a:t>Delivering Internet access over cable uses a standard called Data Over Cable Service Interface Specification (DOCSIS). This method isn’t a whole lot different than what DSL does by using a high frequency for data and a low frequency for voice. Cable, however, uses many different frequencies </a:t>
            </a: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one for each channel. The oversimplified </a:t>
            </a: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explanation </a:t>
            </a:r>
            <a:r>
              <a:rPr lang="en-US" sz="1700" dirty="0">
                <a:latin typeface="Arial" panose="020B0604020202020204" pitchFamily="34" charset="0"/>
                <a:cs typeface="Arial" panose="020B0604020202020204" pitchFamily="34" charset="0"/>
              </a:rPr>
              <a:t>of how DOCSIS works is that </a:t>
            </a: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they </a:t>
            </a:r>
            <a:r>
              <a:rPr lang="en-US" sz="1700" dirty="0">
                <a:latin typeface="Arial" panose="020B0604020202020204" pitchFamily="34" charset="0"/>
                <a:cs typeface="Arial" panose="020B0604020202020204" pitchFamily="34" charset="0"/>
              </a:rPr>
              <a:t>added another channel (or frequency) </a:t>
            </a: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for </a:t>
            </a:r>
            <a:r>
              <a:rPr lang="en-US" sz="1700" dirty="0">
                <a:latin typeface="Arial" panose="020B0604020202020204" pitchFamily="34" charset="0"/>
                <a:cs typeface="Arial" panose="020B0604020202020204" pitchFamily="34" charset="0"/>
              </a:rPr>
              <a:t>data. Cable can also use asynchronous </a:t>
            </a:r>
            <a:r>
              <a:rPr lang="en-US" sz="1700" dirty="0" smtClean="0">
                <a:latin typeface="Arial" panose="020B0604020202020204" pitchFamily="34" charset="0"/>
                <a:cs typeface="Arial" panose="020B0604020202020204" pitchFamily="34" charset="0"/>
              </a:rPr>
              <a:t/>
            </a:r>
            <a:br>
              <a:rPr lang="en-US" sz="1700" dirty="0" smtClean="0">
                <a:latin typeface="Arial" panose="020B0604020202020204" pitchFamily="34" charset="0"/>
                <a:cs typeface="Arial" panose="020B0604020202020204" pitchFamily="34" charset="0"/>
              </a:rPr>
            </a:br>
            <a:r>
              <a:rPr lang="en-US" sz="1700" dirty="0" smtClean="0">
                <a:latin typeface="Arial" panose="020B0604020202020204" pitchFamily="34" charset="0"/>
                <a:cs typeface="Arial" panose="020B0604020202020204" pitchFamily="34" charset="0"/>
              </a:rPr>
              <a:t>data </a:t>
            </a:r>
            <a:r>
              <a:rPr lang="en-US" sz="1700" dirty="0">
                <a:latin typeface="Arial" panose="020B0604020202020204" pitchFamily="34" charset="0"/>
                <a:cs typeface="Arial" panose="020B0604020202020204" pitchFamily="34" charset="0"/>
              </a:rPr>
              <a:t>transmission, like DSL does.</a:t>
            </a:r>
            <a:endParaRPr lang="en-US" sz="1700" dirty="0" smtClean="0">
              <a:latin typeface="Arial" panose="020B0604020202020204" pitchFamily="34" charset="0"/>
              <a:cs typeface="Arial" panose="020B0604020202020204" pitchFamily="34" charset="0"/>
            </a:endParaRPr>
          </a:p>
        </p:txBody>
      </p:sp>
      <p:pic>
        <p:nvPicPr>
          <p:cNvPr id="4098" name="Picture 2" descr="coaxial-ca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894" y="5085184"/>
            <a:ext cx="2219696"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580218"/>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4000" dirty="0"/>
              <a:t>1</a:t>
            </a:r>
            <a:r>
              <a:rPr lang="en-US" sz="4000" dirty="0" smtClean="0"/>
              <a:t>.4 </a:t>
            </a:r>
            <a:r>
              <a:rPr lang="en-US" sz="4000" dirty="0"/>
              <a:t>– </a:t>
            </a:r>
            <a:r>
              <a:rPr lang="en-GB" sz="4000" dirty="0" smtClean="0"/>
              <a:t>The Internet – Connection Methods</a:t>
            </a:r>
            <a:endParaRPr lang="en-US" sz="4000" b="0" dirty="0"/>
          </a:p>
        </p:txBody>
      </p:sp>
      <p:graphicFrame>
        <p:nvGraphicFramePr>
          <p:cNvPr id="25" name="Table 24"/>
          <p:cNvGraphicFramePr>
            <a:graphicFrameLocks noGrp="1"/>
          </p:cNvGraphicFramePr>
          <p:nvPr>
            <p:extLst>
              <p:ext uri="{D42A27DB-BD31-4B8C-83A1-F6EECF244321}">
                <p14:modId xmlns:p14="http://schemas.microsoft.com/office/powerpoint/2010/main" val="3682456730"/>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How the Internet is so easily accessible now</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How long you have been without Internet access</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Places where there is no signal</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What are Satellite phones</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3819507"/>
          </a:xfrm>
          <a:prstGeom prst="rect">
            <a:avLst/>
          </a:prstGeom>
        </p:spPr>
        <p:txBody>
          <a:bodyPr wrap="square">
            <a:spAutoFit/>
          </a:bodyPr>
          <a:lstStyle/>
          <a:p>
            <a:pPr>
              <a:buClr>
                <a:srgbClr val="00B050"/>
              </a:buClr>
            </a:pPr>
            <a:r>
              <a:rPr lang="en-US" sz="1730" b="1" dirty="0" smtClean="0">
                <a:latin typeface="Arial" panose="020B0604020202020204" pitchFamily="34" charset="0"/>
                <a:cs typeface="Arial" panose="020B0604020202020204" pitchFamily="34" charset="0"/>
              </a:rPr>
              <a:t>Fibre </a:t>
            </a:r>
            <a:r>
              <a:rPr lang="en-US" sz="1730" b="1" dirty="0">
                <a:latin typeface="Arial" panose="020B0604020202020204" pitchFamily="34" charset="0"/>
                <a:cs typeface="Arial" panose="020B0604020202020204" pitchFamily="34" charset="0"/>
              </a:rPr>
              <a:t>Optic</a:t>
            </a:r>
          </a:p>
          <a:p>
            <a:pPr marL="284163" indent="-284163">
              <a:buClr>
                <a:srgbClr val="00B050"/>
              </a:buClr>
              <a:buFont typeface="Wingdings 3" panose="05040102010807070707" pitchFamily="18" charset="2"/>
              <a:buChar char=""/>
            </a:pPr>
            <a:r>
              <a:rPr lang="en-US" sz="1730" dirty="0">
                <a:latin typeface="Arial" panose="020B0604020202020204" pitchFamily="34" charset="0"/>
                <a:cs typeface="Arial" panose="020B0604020202020204" pitchFamily="34" charset="0"/>
              </a:rPr>
              <a:t>The technologies that we’ve talked about so far use electricity and copper wires to transmit the signal. Then along comes fiber optics. In it’s simplest terms, the signal is light and the medium is a special type of flexible glass or clear plastic cable</a:t>
            </a:r>
            <a:r>
              <a:rPr lang="en-US" sz="173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730" dirty="0">
                <a:latin typeface="Arial" panose="020B0604020202020204" pitchFamily="34" charset="0"/>
                <a:cs typeface="Arial" panose="020B0604020202020204" pitchFamily="34" charset="0"/>
              </a:rPr>
              <a:t>There is a transmitter on one end that converts the electrical signal to light. It pulses, in a similar way to how Morse Code pulses. The light travels down the glass cable to a receiver at the other end. The receiver detects the light and generates an electrical signal that your computer can use</a:t>
            </a:r>
            <a:r>
              <a:rPr lang="en-US" sz="173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730" dirty="0">
                <a:latin typeface="Arial" panose="020B0604020202020204" pitchFamily="34" charset="0"/>
                <a:cs typeface="Arial" panose="020B0604020202020204" pitchFamily="34" charset="0"/>
              </a:rPr>
              <a:t>Light actually travels faster than electricity. Unfortunately, fiber networks are not as inexpensive or simple to install and run as wire-based networks. That’s why it’s most often used for large trunks on the Internet between major cities and across oceans. </a:t>
            </a:r>
            <a:endParaRPr lang="en-US" sz="1730" dirty="0" smtClean="0">
              <a:latin typeface="Arial" panose="020B0604020202020204" pitchFamily="34" charset="0"/>
              <a:cs typeface="Arial" panose="020B0604020202020204" pitchFamily="34" charset="0"/>
            </a:endParaRPr>
          </a:p>
        </p:txBody>
      </p:sp>
      <p:pic>
        <p:nvPicPr>
          <p:cNvPr id="5122" name="Picture 2" descr="fiber-optic-l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362" y="5013176"/>
            <a:ext cx="3094838" cy="156192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fiber-trunk-cabl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6" name="Picture 6" descr="fiber-trunk-c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252" y="5013176"/>
            <a:ext cx="3437660" cy="156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187556"/>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4000" dirty="0"/>
              <a:t>1</a:t>
            </a:r>
            <a:r>
              <a:rPr lang="en-US" sz="4000" dirty="0" smtClean="0"/>
              <a:t>.4 </a:t>
            </a:r>
            <a:r>
              <a:rPr lang="en-US" sz="4000" dirty="0"/>
              <a:t>– </a:t>
            </a:r>
            <a:r>
              <a:rPr lang="en-GB" sz="4000" dirty="0" smtClean="0"/>
              <a:t>The Internet – Connection Methods</a:t>
            </a:r>
            <a:endParaRPr lang="en-US" sz="4000" b="0" dirty="0"/>
          </a:p>
        </p:txBody>
      </p:sp>
      <p:graphicFrame>
        <p:nvGraphicFramePr>
          <p:cNvPr id="25" name="Table 24"/>
          <p:cNvGraphicFramePr>
            <a:graphicFrameLocks noGrp="1"/>
          </p:cNvGraphicFramePr>
          <p:nvPr>
            <p:extLst>
              <p:ext uri="{D42A27DB-BD31-4B8C-83A1-F6EECF244321}">
                <p14:modId xmlns:p14="http://schemas.microsoft.com/office/powerpoint/2010/main" val="3682456730"/>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How the Internet is so easily accessible now</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How long you have been without Internet access</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Places where there is no signal</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What are Satellite phones</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5712333"/>
          </a:xfrm>
          <a:prstGeom prst="rect">
            <a:avLst/>
          </a:prstGeom>
        </p:spPr>
        <p:txBody>
          <a:bodyPr wrap="square">
            <a:spAutoFit/>
          </a:bodyPr>
          <a:lstStyle/>
          <a:p>
            <a:pPr>
              <a:buClr>
                <a:srgbClr val="00B050"/>
              </a:buClr>
            </a:pPr>
            <a:r>
              <a:rPr lang="en-US" sz="1660" b="1" dirty="0" smtClean="0">
                <a:latin typeface="Arial" panose="020B0604020202020204" pitchFamily="34" charset="0"/>
                <a:cs typeface="Arial" panose="020B0604020202020204" pitchFamily="34" charset="0"/>
              </a:rPr>
              <a:t>Wireless </a:t>
            </a:r>
            <a:r>
              <a:rPr lang="en-US" sz="1660" b="1" dirty="0">
                <a:latin typeface="Arial" panose="020B0604020202020204" pitchFamily="34" charset="0"/>
                <a:cs typeface="Arial" panose="020B0604020202020204" pitchFamily="34" charset="0"/>
              </a:rPr>
              <a:t>Broadband</a:t>
            </a:r>
          </a:p>
          <a:p>
            <a:pPr marL="284163" indent="-284163">
              <a:buClr>
                <a:srgbClr val="00B050"/>
              </a:buClr>
              <a:buFont typeface="Wingdings 3" panose="05040102010807070707" pitchFamily="18" charset="2"/>
              <a:buChar char=""/>
            </a:pPr>
            <a:r>
              <a:rPr lang="en-US" sz="1660" dirty="0">
                <a:latin typeface="Arial" panose="020B0604020202020204" pitchFamily="34" charset="0"/>
                <a:cs typeface="Arial" panose="020B0604020202020204" pitchFamily="34" charset="0"/>
              </a:rPr>
              <a:t>When ISPs advertise wireless broadband for your home, this is usually the type that they are talking about. The ISP will connect to the Internet through a cabled connection and then broadcast that connection using radio waves. You, as the customer, would have some sort of antenna and modem set up that would let you communicate with the ISP</a:t>
            </a:r>
            <a:r>
              <a:rPr lang="en-US" sz="166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660" dirty="0">
                <a:latin typeface="Arial" panose="020B0604020202020204" pitchFamily="34" charset="0"/>
                <a:cs typeface="Arial" panose="020B0604020202020204" pitchFamily="34" charset="0"/>
              </a:rPr>
              <a:t>These systems work almost identically to cordless phones, even on the same frequencies that cordless phones do. The ISP just broadcasts with higher power so the signal will travel further. The one challenge is that your antenna needs to have a clear line-of-sight to their antenna. If there are trees or buildings in the way, you will get little to no service</a:t>
            </a:r>
            <a:r>
              <a:rPr lang="en-US" sz="166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660" dirty="0">
                <a:latin typeface="Arial" panose="020B0604020202020204" pitchFamily="34" charset="0"/>
                <a:cs typeface="Arial" panose="020B0604020202020204" pitchFamily="34" charset="0"/>
              </a:rPr>
              <a:t>Wireless broadband is almost always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only </a:t>
            </a:r>
            <a:r>
              <a:rPr lang="en-US" sz="1660" dirty="0">
                <a:latin typeface="Arial" panose="020B0604020202020204" pitchFamily="34" charset="0"/>
                <a:cs typeface="Arial" panose="020B0604020202020204" pitchFamily="34" charset="0"/>
              </a:rPr>
              <a:t>considered an option when you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don’t </a:t>
            </a:r>
            <a:r>
              <a:rPr lang="en-US" sz="1660" dirty="0">
                <a:latin typeface="Arial" panose="020B0604020202020204" pitchFamily="34" charset="0"/>
                <a:cs typeface="Arial" panose="020B0604020202020204" pitchFamily="34" charset="0"/>
              </a:rPr>
              <a:t>have cable or DSL service to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your home.</a:t>
            </a:r>
          </a:p>
          <a:p>
            <a:pPr marL="284163" indent="-284163">
              <a:buClr>
                <a:srgbClr val="00B050"/>
              </a:buClr>
              <a:buFont typeface="Wingdings 3" panose="05040102010807070707" pitchFamily="18" charset="2"/>
              <a:buChar char=""/>
            </a:pPr>
            <a:r>
              <a:rPr lang="en-US" sz="1660" dirty="0" smtClean="0">
                <a:latin typeface="Arial" panose="020B0604020202020204" pitchFamily="34" charset="0"/>
                <a:cs typeface="Arial" panose="020B0604020202020204" pitchFamily="34" charset="0"/>
              </a:rPr>
              <a:t>The </a:t>
            </a:r>
            <a:r>
              <a:rPr lang="en-US" sz="1660" dirty="0">
                <a:latin typeface="Arial" panose="020B0604020202020204" pitchFamily="34" charset="0"/>
                <a:cs typeface="Arial" panose="020B0604020202020204" pitchFamily="34" charset="0"/>
              </a:rPr>
              <a:t>service speeds with wireless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broadband </a:t>
            </a:r>
            <a:r>
              <a:rPr lang="en-US" sz="1660" dirty="0">
                <a:latin typeface="Arial" panose="020B0604020202020204" pitchFamily="34" charset="0"/>
                <a:cs typeface="Arial" panose="020B0604020202020204" pitchFamily="34" charset="0"/>
              </a:rPr>
              <a:t>aren’t nearly as fast as with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fiber </a:t>
            </a:r>
            <a:r>
              <a:rPr lang="en-US" sz="1660" dirty="0">
                <a:latin typeface="Arial" panose="020B0604020202020204" pitchFamily="34" charset="0"/>
                <a:cs typeface="Arial" panose="020B0604020202020204" pitchFamily="34" charset="0"/>
              </a:rPr>
              <a:t>or cables, for the same reason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that </a:t>
            </a:r>
            <a:r>
              <a:rPr lang="en-US" sz="1660" dirty="0">
                <a:latin typeface="Arial" panose="020B0604020202020204" pitchFamily="34" charset="0"/>
                <a:cs typeface="Arial" panose="020B0604020202020204" pitchFamily="34" charset="0"/>
              </a:rPr>
              <a:t>your </a:t>
            </a:r>
            <a:r>
              <a:rPr lang="en-US" sz="1660" dirty="0" err="1">
                <a:latin typeface="Arial" panose="020B0604020202020204" pitchFamily="34" charset="0"/>
                <a:cs typeface="Arial" panose="020B0604020202020204" pitchFamily="34" charset="0"/>
              </a:rPr>
              <a:t>WiFi</a:t>
            </a:r>
            <a:r>
              <a:rPr lang="en-US" sz="1660" dirty="0">
                <a:latin typeface="Arial" panose="020B0604020202020204" pitchFamily="34" charset="0"/>
                <a:cs typeface="Arial" panose="020B0604020202020204" pitchFamily="34" charset="0"/>
              </a:rPr>
              <a:t> isn’t as fast as being </a:t>
            </a:r>
            <a:br>
              <a:rPr lang="en-US" sz="1660" dirty="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connected </a:t>
            </a:r>
            <a:r>
              <a:rPr lang="en-US" sz="1660" dirty="0">
                <a:latin typeface="Arial" panose="020B0604020202020204" pitchFamily="34" charset="0"/>
                <a:cs typeface="Arial" panose="020B0604020202020204" pitchFamily="34" charset="0"/>
              </a:rPr>
              <a:t>to a network cable.</a:t>
            </a:r>
            <a:endParaRPr lang="en-US" sz="1660" dirty="0" smtClean="0">
              <a:latin typeface="Arial" panose="020B0604020202020204" pitchFamily="34" charset="0"/>
              <a:cs typeface="Arial" panose="020B0604020202020204" pitchFamily="34" charset="0"/>
            </a:endParaRPr>
          </a:p>
        </p:txBody>
      </p:sp>
      <p:sp>
        <p:nvSpPr>
          <p:cNvPr id="2" name="AutoShape 4" descr="fiber-trunk-cabl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6" name="Picture 2" descr="how wireless internet service providers work"/>
          <p:cNvPicPr>
            <a:picLocks noChangeAspect="1" noChangeArrowheads="1"/>
          </p:cNvPicPr>
          <p:nvPr/>
        </p:nvPicPr>
        <p:blipFill rotWithShape="1">
          <a:blip r:embed="rId5">
            <a:extLst>
              <a:ext uri="{28A0092B-C50C-407E-A947-70E740481C1C}">
                <a14:useLocalDpi xmlns:a14="http://schemas.microsoft.com/office/drawing/2010/main" val="0"/>
              </a:ext>
            </a:extLst>
          </a:blip>
          <a:srcRect r="3124"/>
          <a:stretch/>
        </p:blipFill>
        <p:spPr bwMode="auto">
          <a:xfrm>
            <a:off x="4400268" y="4437112"/>
            <a:ext cx="2620003"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523607"/>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4000" dirty="0"/>
              <a:t>1</a:t>
            </a:r>
            <a:r>
              <a:rPr lang="en-US" sz="4000" dirty="0" smtClean="0"/>
              <a:t>.4 </a:t>
            </a:r>
            <a:r>
              <a:rPr lang="en-US" sz="4000" dirty="0"/>
              <a:t>– </a:t>
            </a:r>
            <a:r>
              <a:rPr lang="en-GB" sz="4000" dirty="0" smtClean="0"/>
              <a:t>The Internet – Connection Methods</a:t>
            </a:r>
            <a:endParaRPr lang="en-US" sz="4000" b="0" dirty="0"/>
          </a:p>
        </p:txBody>
      </p:sp>
      <p:graphicFrame>
        <p:nvGraphicFramePr>
          <p:cNvPr id="25" name="Table 24"/>
          <p:cNvGraphicFramePr>
            <a:graphicFrameLocks noGrp="1"/>
          </p:cNvGraphicFramePr>
          <p:nvPr>
            <p:extLst>
              <p:ext uri="{D42A27DB-BD31-4B8C-83A1-F6EECF244321}">
                <p14:modId xmlns:p14="http://schemas.microsoft.com/office/powerpoint/2010/main" val="3682456730"/>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How the Internet is so easily accessible now</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How long you have been without Internet access</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Places where there is no signal</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What are Satellite phones</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5712333"/>
          </a:xfrm>
          <a:prstGeom prst="rect">
            <a:avLst/>
          </a:prstGeom>
        </p:spPr>
        <p:txBody>
          <a:bodyPr wrap="square">
            <a:spAutoFit/>
          </a:bodyPr>
          <a:lstStyle/>
          <a:p>
            <a:pPr>
              <a:buClr>
                <a:srgbClr val="00B050"/>
              </a:buClr>
            </a:pPr>
            <a:r>
              <a:rPr lang="en-US" sz="1660" b="1" dirty="0" smtClean="0">
                <a:latin typeface="Arial" panose="020B0604020202020204" pitchFamily="34" charset="0"/>
                <a:cs typeface="Arial" panose="020B0604020202020204" pitchFamily="34" charset="0"/>
              </a:rPr>
              <a:t>Mobile </a:t>
            </a:r>
            <a:r>
              <a:rPr lang="en-US" sz="1660" b="1" dirty="0">
                <a:latin typeface="Arial" panose="020B0604020202020204" pitchFamily="34" charset="0"/>
                <a:cs typeface="Arial" panose="020B0604020202020204" pitchFamily="34" charset="0"/>
              </a:rPr>
              <a:t>Internet</a:t>
            </a:r>
          </a:p>
          <a:p>
            <a:pPr marL="284163" indent="-284163">
              <a:buClr>
                <a:srgbClr val="00B050"/>
              </a:buClr>
              <a:buFont typeface="Wingdings 3" panose="05040102010807070707" pitchFamily="18" charset="2"/>
              <a:buChar char=""/>
            </a:pPr>
            <a:r>
              <a:rPr lang="en-US" sz="1660" dirty="0">
                <a:latin typeface="Arial" panose="020B0604020202020204" pitchFamily="34" charset="0"/>
                <a:cs typeface="Arial" panose="020B0604020202020204" pitchFamily="34" charset="0"/>
              </a:rPr>
              <a:t>This is how you get the Internet on your phone, USB stick, or PC cards that go in your computer. Service providers typically refer to it as Mobile Wireless Broadband, even though the term broadband isn’t technically being used correctly</a:t>
            </a:r>
            <a:r>
              <a:rPr lang="en-US" sz="166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660" dirty="0">
                <a:latin typeface="Arial" panose="020B0604020202020204" pitchFamily="34" charset="0"/>
                <a:cs typeface="Arial" panose="020B0604020202020204" pitchFamily="34" charset="0"/>
              </a:rPr>
              <a:t>For a large part of the world, if you have cell phone service, you should be able to get mobile Internet service. Being available practically everywhere, and so many people having smartphones, there is an argument to be made that wireless Internet is the future</a:t>
            </a:r>
            <a:r>
              <a:rPr lang="en-US" sz="166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660" dirty="0">
                <a:latin typeface="Arial" panose="020B0604020202020204" pitchFamily="34" charset="0"/>
                <a:cs typeface="Arial" panose="020B0604020202020204" pitchFamily="34" charset="0"/>
              </a:rPr>
              <a:t>Mobile Internet works with radio waves, similar to wireless broadband. Most people don’t realize that their cellphones are actually a type of radio. Over the years, service providers have figured out a way to transmit voice and data at the same time. There are several different ways that data can be sent over the cell signal. You’ve heard the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terms </a:t>
            </a:r>
            <a:r>
              <a:rPr lang="en-US" sz="1660" dirty="0">
                <a:latin typeface="Arial" panose="020B0604020202020204" pitchFamily="34" charset="0"/>
                <a:cs typeface="Arial" panose="020B0604020202020204" pitchFamily="34" charset="0"/>
              </a:rPr>
              <a:t>3G, 4G, and more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recently</a:t>
            </a:r>
            <a:r>
              <a:rPr lang="en-US" sz="1660" dirty="0">
                <a:latin typeface="Arial" panose="020B0604020202020204" pitchFamily="34" charset="0"/>
                <a:cs typeface="Arial" panose="020B0604020202020204" pitchFamily="34" charset="0"/>
              </a:rPr>
              <a:t>, LTE. Each of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those </a:t>
            </a:r>
            <a:r>
              <a:rPr lang="en-US" sz="1660" dirty="0">
                <a:latin typeface="Arial" panose="020B0604020202020204" pitchFamily="34" charset="0"/>
                <a:cs typeface="Arial" panose="020B0604020202020204" pitchFamily="34" charset="0"/>
              </a:rPr>
              <a:t>methods has a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different </a:t>
            </a:r>
            <a:r>
              <a:rPr lang="en-US" sz="1660" dirty="0">
                <a:latin typeface="Arial" panose="020B0604020202020204" pitchFamily="34" charset="0"/>
                <a:cs typeface="Arial" panose="020B0604020202020204" pitchFamily="34" charset="0"/>
              </a:rPr>
              <a:t>way of sending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data</a:t>
            </a:r>
            <a:r>
              <a:rPr lang="en-US" sz="1660" dirty="0">
                <a:latin typeface="Arial" panose="020B0604020202020204" pitchFamily="34" charset="0"/>
                <a:cs typeface="Arial" panose="020B0604020202020204" pitchFamily="34" charset="0"/>
              </a:rPr>
              <a:t>. 3G is an older, slower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method </a:t>
            </a:r>
            <a:r>
              <a:rPr lang="en-US" sz="1660" dirty="0">
                <a:latin typeface="Arial" panose="020B0604020202020204" pitchFamily="34" charset="0"/>
                <a:cs typeface="Arial" panose="020B0604020202020204" pitchFamily="34" charset="0"/>
              </a:rPr>
              <a:t>and LTE is the </a:t>
            </a:r>
            <a:r>
              <a:rPr lang="en-US" sz="1660" dirty="0" smtClean="0">
                <a:latin typeface="Arial" panose="020B0604020202020204" pitchFamily="34" charset="0"/>
                <a:cs typeface="Arial" panose="020B0604020202020204" pitchFamily="34" charset="0"/>
              </a:rPr>
              <a:t/>
            </a:r>
            <a:br>
              <a:rPr lang="en-US" sz="1660" dirty="0" smtClean="0">
                <a:latin typeface="Arial" panose="020B0604020202020204" pitchFamily="34" charset="0"/>
                <a:cs typeface="Arial" panose="020B0604020202020204" pitchFamily="34" charset="0"/>
              </a:rPr>
            </a:br>
            <a:r>
              <a:rPr lang="en-US" sz="1660" dirty="0" smtClean="0">
                <a:latin typeface="Arial" panose="020B0604020202020204" pitchFamily="34" charset="0"/>
                <a:cs typeface="Arial" panose="020B0604020202020204" pitchFamily="34" charset="0"/>
              </a:rPr>
              <a:t>newer </a:t>
            </a:r>
            <a:r>
              <a:rPr lang="en-US" sz="1660" dirty="0">
                <a:latin typeface="Arial" panose="020B0604020202020204" pitchFamily="34" charset="0"/>
                <a:cs typeface="Arial" panose="020B0604020202020204" pitchFamily="34" charset="0"/>
              </a:rPr>
              <a:t>faster method.</a:t>
            </a:r>
            <a:endParaRPr lang="en-US" sz="1660" dirty="0" smtClean="0">
              <a:latin typeface="Arial" panose="020B0604020202020204" pitchFamily="34" charset="0"/>
              <a:cs typeface="Arial" panose="020B0604020202020204" pitchFamily="34" charset="0"/>
            </a:endParaRPr>
          </a:p>
        </p:txBody>
      </p:sp>
      <p:sp>
        <p:nvSpPr>
          <p:cNvPr id="2" name="AutoShape 4" descr="fiber-trunk-cabl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0" name="Picture 2" descr="mobile-broadband-subscrip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725144"/>
            <a:ext cx="3744003" cy="1924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65897"/>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4000" dirty="0"/>
              <a:t>1</a:t>
            </a:r>
            <a:r>
              <a:rPr lang="en-US" sz="4000" dirty="0" smtClean="0"/>
              <a:t>.4 </a:t>
            </a:r>
            <a:r>
              <a:rPr lang="en-US" sz="4000" dirty="0"/>
              <a:t>– </a:t>
            </a:r>
            <a:r>
              <a:rPr lang="en-GB" sz="4000" dirty="0" smtClean="0"/>
              <a:t>The Internet – Connection Methods</a:t>
            </a:r>
            <a:endParaRPr lang="en-US" sz="4000" b="0" dirty="0"/>
          </a:p>
        </p:txBody>
      </p:sp>
      <p:graphicFrame>
        <p:nvGraphicFramePr>
          <p:cNvPr id="25" name="Table 24"/>
          <p:cNvGraphicFramePr>
            <a:graphicFrameLocks noGrp="1"/>
          </p:cNvGraphicFramePr>
          <p:nvPr>
            <p:extLst>
              <p:ext uri="{D42A27DB-BD31-4B8C-83A1-F6EECF244321}">
                <p14:modId xmlns:p14="http://schemas.microsoft.com/office/powerpoint/2010/main" val="3682456730"/>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How the Internet is so easily accessible now</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How long you have been without Internet access</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Places where there is no signal</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What are Satellite phones</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5267596"/>
          </a:xfrm>
          <a:prstGeom prst="rect">
            <a:avLst/>
          </a:prstGeom>
        </p:spPr>
        <p:txBody>
          <a:bodyPr wrap="square">
            <a:spAutoFit/>
          </a:bodyPr>
          <a:lstStyle/>
          <a:p>
            <a:pPr>
              <a:buClr>
                <a:srgbClr val="00B050"/>
              </a:buClr>
            </a:pPr>
            <a:r>
              <a:rPr lang="en-US" sz="1770" b="1" dirty="0" smtClean="0">
                <a:latin typeface="Arial" panose="020B0604020202020204" pitchFamily="34" charset="0"/>
                <a:cs typeface="Arial" panose="020B0604020202020204" pitchFamily="34" charset="0"/>
              </a:rPr>
              <a:t>Satellite </a:t>
            </a:r>
            <a:r>
              <a:rPr lang="en-US" sz="1770" b="1" dirty="0">
                <a:latin typeface="Arial" panose="020B0604020202020204" pitchFamily="34" charset="0"/>
                <a:cs typeface="Arial" panose="020B0604020202020204" pitchFamily="34" charset="0"/>
              </a:rPr>
              <a:t>Internet</a:t>
            </a:r>
          </a:p>
          <a:p>
            <a:pPr marL="284163" indent="-284163">
              <a:buClr>
                <a:srgbClr val="00B050"/>
              </a:buClr>
              <a:buFont typeface="Wingdings 3" panose="05040102010807070707" pitchFamily="18" charset="2"/>
              <a:buChar char=""/>
            </a:pPr>
            <a:r>
              <a:rPr lang="en-US" sz="1770" dirty="0">
                <a:latin typeface="Arial" panose="020B0604020202020204" pitchFamily="34" charset="0"/>
                <a:cs typeface="Arial" panose="020B0604020202020204" pitchFamily="34" charset="0"/>
              </a:rPr>
              <a:t>As the name suggests, this is a way to get Internet access via a satellite dish. The signal gets beamed to a satellite which turns around and beams the signal to you, and vice versa. Like wireless broadband, it is a line-of-sight technology. Your dish needs to have a clear shot at wherever the satellite is in the sky</a:t>
            </a:r>
            <a:r>
              <a:rPr lang="en-US" sz="177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770" dirty="0">
                <a:latin typeface="Arial" panose="020B0604020202020204" pitchFamily="34" charset="0"/>
                <a:cs typeface="Arial" panose="020B0604020202020204" pitchFamily="34" charset="0"/>
              </a:rPr>
              <a:t>Each transmission takes about a 45,000 mile trip between you, the satellite, and the ISP. From what we talked about earlier, you know that a signal traveling that far will get pretty weak. Attenuation. That’s part of why satellite Internet service isn’t usually your first choice. Another reason is that everyone in your area using satellite Internet has to share the same bandwidth. The area is the </a:t>
            </a:r>
            <a:r>
              <a:rPr lang="en-US" sz="1770" dirty="0" smtClean="0">
                <a:latin typeface="Arial" panose="020B0604020202020204" pitchFamily="34" charset="0"/>
                <a:cs typeface="Arial" panose="020B0604020202020204" pitchFamily="34" charset="0"/>
              </a:rPr>
              <a:t>size </a:t>
            </a:r>
            <a:r>
              <a:rPr lang="en-US" sz="1770" dirty="0">
                <a:latin typeface="Arial" panose="020B0604020202020204" pitchFamily="34" charset="0"/>
                <a:cs typeface="Arial" panose="020B0604020202020204" pitchFamily="34" charset="0"/>
              </a:rPr>
              <a:t>of Utah or Ghana. That </a:t>
            </a:r>
            <a:r>
              <a:rPr lang="en-US" sz="1770" dirty="0" smtClean="0">
                <a:latin typeface="Arial" panose="020B0604020202020204" pitchFamily="34" charset="0"/>
                <a:cs typeface="Arial" panose="020B0604020202020204" pitchFamily="34" charset="0"/>
              </a:rPr>
              <a:t/>
            </a:r>
            <a:br>
              <a:rPr lang="en-US" sz="1770" dirty="0" smtClean="0">
                <a:latin typeface="Arial" panose="020B0604020202020204" pitchFamily="34" charset="0"/>
                <a:cs typeface="Arial" panose="020B0604020202020204" pitchFamily="34" charset="0"/>
              </a:rPr>
            </a:br>
            <a:r>
              <a:rPr lang="en-US" sz="1770" dirty="0" smtClean="0">
                <a:latin typeface="Arial" panose="020B0604020202020204" pitchFamily="34" charset="0"/>
                <a:cs typeface="Arial" panose="020B0604020202020204" pitchFamily="34" charset="0"/>
              </a:rPr>
              <a:t>could </a:t>
            </a:r>
            <a:r>
              <a:rPr lang="en-US" sz="1770" dirty="0">
                <a:latin typeface="Arial" panose="020B0604020202020204" pitchFamily="34" charset="0"/>
                <a:cs typeface="Arial" panose="020B0604020202020204" pitchFamily="34" charset="0"/>
              </a:rPr>
              <a:t>be a lot of people. If </a:t>
            </a:r>
            <a:r>
              <a:rPr lang="en-US" sz="1770" dirty="0" smtClean="0">
                <a:latin typeface="Arial" panose="020B0604020202020204" pitchFamily="34" charset="0"/>
                <a:cs typeface="Arial" panose="020B0604020202020204" pitchFamily="34" charset="0"/>
              </a:rPr>
              <a:t/>
            </a:r>
            <a:br>
              <a:rPr lang="en-US" sz="1770" dirty="0" smtClean="0">
                <a:latin typeface="Arial" panose="020B0604020202020204" pitchFamily="34" charset="0"/>
                <a:cs typeface="Arial" panose="020B0604020202020204" pitchFamily="34" charset="0"/>
              </a:rPr>
            </a:br>
            <a:r>
              <a:rPr lang="en-US" sz="1770" dirty="0" smtClean="0">
                <a:latin typeface="Arial" panose="020B0604020202020204" pitchFamily="34" charset="0"/>
                <a:cs typeface="Arial" panose="020B0604020202020204" pitchFamily="34" charset="0"/>
              </a:rPr>
              <a:t>you’re </a:t>
            </a:r>
            <a:r>
              <a:rPr lang="en-US" sz="1770" dirty="0">
                <a:latin typeface="Arial" panose="020B0604020202020204" pitchFamily="34" charset="0"/>
                <a:cs typeface="Arial" panose="020B0604020202020204" pitchFamily="34" charset="0"/>
              </a:rPr>
              <a:t>hogging the </a:t>
            </a:r>
            <a:r>
              <a:rPr lang="en-US" sz="1770" dirty="0" smtClean="0">
                <a:latin typeface="Arial" panose="020B0604020202020204" pitchFamily="34" charset="0"/>
                <a:cs typeface="Arial" panose="020B0604020202020204" pitchFamily="34" charset="0"/>
              </a:rPr>
              <a:t>bandwidth</a:t>
            </a:r>
            <a:r>
              <a:rPr lang="en-US" sz="1770" dirty="0">
                <a:latin typeface="Arial" panose="020B0604020202020204" pitchFamily="34" charset="0"/>
                <a:cs typeface="Arial" panose="020B0604020202020204" pitchFamily="34" charset="0"/>
              </a:rPr>
              <a:t>, </a:t>
            </a:r>
            <a:r>
              <a:rPr lang="en-US" sz="1770" dirty="0" smtClean="0">
                <a:latin typeface="Arial" panose="020B0604020202020204" pitchFamily="34" charset="0"/>
                <a:cs typeface="Arial" panose="020B0604020202020204" pitchFamily="34" charset="0"/>
              </a:rPr>
              <a:t/>
            </a:r>
            <a:br>
              <a:rPr lang="en-US" sz="1770" dirty="0" smtClean="0">
                <a:latin typeface="Arial" panose="020B0604020202020204" pitchFamily="34" charset="0"/>
                <a:cs typeface="Arial" panose="020B0604020202020204" pitchFamily="34" charset="0"/>
              </a:rPr>
            </a:br>
            <a:r>
              <a:rPr lang="en-US" sz="1770" dirty="0" smtClean="0">
                <a:latin typeface="Arial" panose="020B0604020202020204" pitchFamily="34" charset="0"/>
                <a:cs typeface="Arial" panose="020B0604020202020204" pitchFamily="34" charset="0"/>
              </a:rPr>
              <a:t>the </a:t>
            </a:r>
            <a:r>
              <a:rPr lang="en-US" sz="1770" dirty="0">
                <a:latin typeface="Arial" panose="020B0604020202020204" pitchFamily="34" charset="0"/>
                <a:cs typeface="Arial" panose="020B0604020202020204" pitchFamily="34" charset="0"/>
              </a:rPr>
              <a:t>ISP will slow </a:t>
            </a:r>
            <a:r>
              <a:rPr lang="en-US" sz="1770" dirty="0" smtClean="0">
                <a:latin typeface="Arial" panose="020B0604020202020204" pitchFamily="34" charset="0"/>
                <a:cs typeface="Arial" panose="020B0604020202020204" pitchFamily="34" charset="0"/>
              </a:rPr>
              <a:t>your </a:t>
            </a:r>
            <a:br>
              <a:rPr lang="en-US" sz="1770" dirty="0" smtClean="0">
                <a:latin typeface="Arial" panose="020B0604020202020204" pitchFamily="34" charset="0"/>
                <a:cs typeface="Arial" panose="020B0604020202020204" pitchFamily="34" charset="0"/>
              </a:rPr>
            </a:br>
            <a:r>
              <a:rPr lang="en-US" sz="1770" dirty="0" smtClean="0">
                <a:latin typeface="Arial" panose="020B0604020202020204" pitchFamily="34" charset="0"/>
                <a:cs typeface="Arial" panose="020B0604020202020204" pitchFamily="34" charset="0"/>
              </a:rPr>
              <a:t>connection </a:t>
            </a:r>
            <a:r>
              <a:rPr lang="en-US" sz="1770" dirty="0">
                <a:latin typeface="Arial" panose="020B0604020202020204" pitchFamily="34" charset="0"/>
                <a:cs typeface="Arial" panose="020B0604020202020204" pitchFamily="34" charset="0"/>
              </a:rPr>
              <a:t>down to a </a:t>
            </a:r>
            <a:r>
              <a:rPr lang="en-US" sz="1770" dirty="0" smtClean="0">
                <a:latin typeface="Arial" panose="020B0604020202020204" pitchFamily="34" charset="0"/>
                <a:cs typeface="Arial" panose="020B0604020202020204" pitchFamily="34" charset="0"/>
              </a:rPr>
              <a:t>crawl </a:t>
            </a:r>
            <a:r>
              <a:rPr lang="en-US" sz="1770" dirty="0">
                <a:latin typeface="Arial" panose="020B0604020202020204" pitchFamily="34" charset="0"/>
                <a:cs typeface="Arial" panose="020B0604020202020204" pitchFamily="34" charset="0"/>
              </a:rPr>
              <a:t>to </a:t>
            </a:r>
            <a:r>
              <a:rPr lang="en-US" sz="1770" dirty="0" smtClean="0">
                <a:latin typeface="Arial" panose="020B0604020202020204" pitchFamily="34" charset="0"/>
                <a:cs typeface="Arial" panose="020B0604020202020204" pitchFamily="34" charset="0"/>
              </a:rPr>
              <a:t/>
            </a:r>
            <a:br>
              <a:rPr lang="en-US" sz="1770" dirty="0" smtClean="0">
                <a:latin typeface="Arial" panose="020B0604020202020204" pitchFamily="34" charset="0"/>
                <a:cs typeface="Arial" panose="020B0604020202020204" pitchFamily="34" charset="0"/>
              </a:rPr>
            </a:br>
            <a:r>
              <a:rPr lang="en-US" sz="1770" dirty="0" smtClean="0">
                <a:latin typeface="Arial" panose="020B0604020202020204" pitchFamily="34" charset="0"/>
                <a:cs typeface="Arial" panose="020B0604020202020204" pitchFamily="34" charset="0"/>
              </a:rPr>
              <a:t>give </a:t>
            </a:r>
            <a:r>
              <a:rPr lang="en-US" sz="1770" dirty="0">
                <a:latin typeface="Arial" panose="020B0604020202020204" pitchFamily="34" charset="0"/>
                <a:cs typeface="Arial" panose="020B0604020202020204" pitchFamily="34" charset="0"/>
              </a:rPr>
              <a:t>everyone else </a:t>
            </a:r>
            <a:r>
              <a:rPr lang="en-US" sz="1770" dirty="0" smtClean="0">
                <a:latin typeface="Arial" panose="020B0604020202020204" pitchFamily="34" charset="0"/>
                <a:cs typeface="Arial" panose="020B0604020202020204" pitchFamily="34" charset="0"/>
              </a:rPr>
              <a:t>a </a:t>
            </a:r>
            <a:r>
              <a:rPr lang="en-US" sz="1770" dirty="0">
                <a:latin typeface="Arial" panose="020B0604020202020204" pitchFamily="34" charset="0"/>
                <a:cs typeface="Arial" panose="020B0604020202020204" pitchFamily="34" charset="0"/>
              </a:rPr>
              <a:t>chance.</a:t>
            </a:r>
            <a:endParaRPr lang="en-US" sz="1770" dirty="0" smtClean="0">
              <a:latin typeface="Arial" panose="020B0604020202020204" pitchFamily="34" charset="0"/>
              <a:cs typeface="Arial" panose="020B0604020202020204" pitchFamily="34" charset="0"/>
            </a:endParaRPr>
          </a:p>
        </p:txBody>
      </p:sp>
      <p:sp>
        <p:nvSpPr>
          <p:cNvPr id="2" name="AutoShape 4" descr="fiber-trunk-cabl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194" name="Picture 2" descr="satellite-inter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4927126"/>
            <a:ext cx="3249068" cy="167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905811"/>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100" dirty="0"/>
              <a:t>1</a:t>
            </a:r>
            <a:r>
              <a:rPr lang="en-US" sz="3100" dirty="0" smtClean="0"/>
              <a:t>.4 </a:t>
            </a:r>
            <a:r>
              <a:rPr lang="en-US" sz="3100" dirty="0"/>
              <a:t>– </a:t>
            </a:r>
            <a:r>
              <a:rPr lang="en-GB" sz="3100" dirty="0" smtClean="0"/>
              <a:t>The Internet – Connection Methods - Scenarios</a:t>
            </a:r>
            <a:endParaRPr lang="en-US" sz="3100" b="0" dirty="0"/>
          </a:p>
        </p:txBody>
      </p:sp>
      <p:graphicFrame>
        <p:nvGraphicFramePr>
          <p:cNvPr id="25" name="Table 24"/>
          <p:cNvGraphicFramePr>
            <a:graphicFrameLocks noGrp="1"/>
          </p:cNvGraphicFramePr>
          <p:nvPr>
            <p:extLst>
              <p:ext uri="{D42A27DB-BD31-4B8C-83A1-F6EECF244321}">
                <p14:modId xmlns:p14="http://schemas.microsoft.com/office/powerpoint/2010/main" val="3682456730"/>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How the Internet is so easily accessible now</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How long you have been without Internet access</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Places where there is no signal</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What are Satellite phones</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5539978"/>
          </a:xfrm>
          <a:prstGeom prst="rect">
            <a:avLst/>
          </a:prstGeom>
        </p:spPr>
        <p:txBody>
          <a:bodyPr wrap="square">
            <a:spAutoFit/>
          </a:bodyPr>
          <a:lstStyle/>
          <a:p>
            <a:pPr>
              <a:buClr>
                <a:srgbClr val="00B050"/>
              </a:buClr>
            </a:pPr>
            <a:r>
              <a:rPr lang="en-US" sz="1770" b="1" dirty="0" smtClean="0">
                <a:solidFill>
                  <a:srgbClr val="FF0000"/>
                </a:solidFill>
                <a:latin typeface="Arial" panose="020B0604020202020204" pitchFamily="34" charset="0"/>
                <a:cs typeface="Arial" panose="020B0604020202020204" pitchFamily="34" charset="0"/>
              </a:rPr>
              <a:t>Task 10</a:t>
            </a:r>
            <a:r>
              <a:rPr lang="en-US" sz="1770" dirty="0" smtClean="0">
                <a:solidFill>
                  <a:srgbClr val="FF0000"/>
                </a:solidFill>
                <a:latin typeface="Arial" panose="020B0604020202020204" pitchFamily="34" charset="0"/>
                <a:cs typeface="Arial" panose="020B0604020202020204" pitchFamily="34" charset="0"/>
              </a:rPr>
              <a:t> – For the following list of scenarios, specify the best type on Internet connection appropriate for the situation and state the reasons why, the advantages and disadvantages.</a:t>
            </a:r>
          </a:p>
          <a:p>
            <a:pPr marL="519113" indent="-285750">
              <a:buClr>
                <a:srgbClr val="00B050"/>
              </a:buClr>
              <a:buFont typeface="+mj-lt"/>
              <a:buAutoNum type="arabicPeriod"/>
            </a:pPr>
            <a:r>
              <a:rPr lang="en-US" sz="1770" dirty="0" smtClean="0">
                <a:latin typeface="Arial" panose="020B0604020202020204" pitchFamily="34" charset="0"/>
                <a:cs typeface="Arial" panose="020B0604020202020204" pitchFamily="34" charset="0"/>
              </a:rPr>
              <a:t>Charity </a:t>
            </a:r>
            <a:r>
              <a:rPr lang="en-US" sz="1770" dirty="0">
                <a:latin typeface="Arial" panose="020B0604020202020204" pitchFamily="34" charset="0"/>
                <a:cs typeface="Arial" panose="020B0604020202020204" pitchFamily="34" charset="0"/>
              </a:rPr>
              <a:t>worker in a disaster zone, following an </a:t>
            </a:r>
            <a:r>
              <a:rPr lang="en-US" sz="1770" dirty="0" smtClean="0">
                <a:latin typeface="Arial" panose="020B0604020202020204" pitchFamily="34" charset="0"/>
                <a:cs typeface="Arial" panose="020B0604020202020204" pitchFamily="34" charset="0"/>
              </a:rPr>
              <a:t>earthquake when </a:t>
            </a:r>
            <a:r>
              <a:rPr lang="en-US" sz="1770" dirty="0">
                <a:latin typeface="Arial" panose="020B0604020202020204" pitchFamily="34" charset="0"/>
                <a:cs typeface="Arial" panose="020B0604020202020204" pitchFamily="34" charset="0"/>
              </a:rPr>
              <a:t>breaks in cables and optical </a:t>
            </a:r>
            <a:r>
              <a:rPr lang="en-US" sz="1770" dirty="0" err="1" smtClean="0">
                <a:latin typeface="Arial" panose="020B0604020202020204" pitchFamily="34" charset="0"/>
                <a:cs typeface="Arial" panose="020B0604020202020204" pitchFamily="34" charset="0"/>
              </a:rPr>
              <a:t>fibres</a:t>
            </a:r>
            <a:r>
              <a:rPr lang="en-US" sz="1770" dirty="0" smtClean="0">
                <a:latin typeface="Arial" panose="020B0604020202020204" pitchFamily="34" charset="0"/>
                <a:cs typeface="Arial" panose="020B0604020202020204" pitchFamily="34" charset="0"/>
              </a:rPr>
              <a:t> </a:t>
            </a:r>
            <a:r>
              <a:rPr lang="en-US" sz="1770" dirty="0">
                <a:latin typeface="Arial" panose="020B0604020202020204" pitchFamily="34" charset="0"/>
                <a:cs typeface="Arial" panose="020B0604020202020204" pitchFamily="34" charset="0"/>
              </a:rPr>
              <a:t>can disrupt information </a:t>
            </a:r>
            <a:r>
              <a:rPr lang="en-US" sz="1770" dirty="0" smtClean="0">
                <a:latin typeface="Arial" panose="020B0604020202020204" pitchFamily="34" charset="0"/>
                <a:cs typeface="Arial" panose="020B0604020202020204" pitchFamily="34" charset="0"/>
              </a:rPr>
              <a:t>access</a:t>
            </a:r>
          </a:p>
          <a:p>
            <a:pPr marL="519113" indent="-285750">
              <a:buClr>
                <a:srgbClr val="00B050"/>
              </a:buClr>
              <a:buFont typeface="+mj-lt"/>
              <a:buAutoNum type="arabicPeriod"/>
            </a:pPr>
            <a:r>
              <a:rPr lang="en-US" sz="1770" dirty="0" smtClean="0">
                <a:latin typeface="Arial" panose="020B0604020202020204" pitchFamily="34" charset="0"/>
                <a:cs typeface="Arial" panose="020B0604020202020204" pitchFamily="34" charset="0"/>
              </a:rPr>
              <a:t>Home user just moved into a new house that currently does not have a live internet connection</a:t>
            </a:r>
          </a:p>
          <a:p>
            <a:pPr marL="519113" indent="-285750">
              <a:buClr>
                <a:srgbClr val="00B050"/>
              </a:buClr>
              <a:buFont typeface="+mj-lt"/>
              <a:buAutoNum type="arabicPeriod"/>
            </a:pPr>
            <a:r>
              <a:rPr lang="en-US" sz="1770" dirty="0" smtClean="0">
                <a:latin typeface="Arial" panose="020B0604020202020204" pitchFamily="34" charset="0"/>
                <a:cs typeface="Arial" panose="020B0604020202020204" pitchFamily="34" charset="0"/>
              </a:rPr>
              <a:t>Doctor within an ER looking for information to use within an operation</a:t>
            </a:r>
          </a:p>
          <a:p>
            <a:pPr marL="519113" indent="-285750">
              <a:buClr>
                <a:srgbClr val="00B050"/>
              </a:buClr>
              <a:buFont typeface="+mj-lt"/>
              <a:buAutoNum type="arabicPeriod"/>
            </a:pPr>
            <a:r>
              <a:rPr lang="en-US" sz="1770" dirty="0" smtClean="0">
                <a:latin typeface="Arial" panose="020B0604020202020204" pitchFamily="34" charset="0"/>
                <a:cs typeface="Arial" panose="020B0604020202020204" pitchFamily="34" charset="0"/>
              </a:rPr>
              <a:t>Students on a foreign field trip</a:t>
            </a:r>
          </a:p>
          <a:p>
            <a:pPr marL="519113" indent="-285750">
              <a:buClr>
                <a:srgbClr val="00B050"/>
              </a:buClr>
              <a:buFont typeface="+mj-lt"/>
              <a:buAutoNum type="arabicPeriod"/>
            </a:pPr>
            <a:r>
              <a:rPr lang="en-US" sz="1770" dirty="0" smtClean="0">
                <a:latin typeface="Arial" panose="020B0604020202020204" pitchFamily="34" charset="0"/>
                <a:cs typeface="Arial" panose="020B0604020202020204" pitchFamily="34" charset="0"/>
              </a:rPr>
              <a:t>Business who have gone live with a website that involves streaming videos</a:t>
            </a:r>
          </a:p>
          <a:p>
            <a:pPr marL="519113" indent="-285750">
              <a:buClr>
                <a:srgbClr val="00B050"/>
              </a:buClr>
              <a:buFont typeface="+mj-lt"/>
              <a:buAutoNum type="arabicPeriod"/>
            </a:pPr>
            <a:r>
              <a:rPr lang="en-US" sz="1770" dirty="0" smtClean="0">
                <a:latin typeface="Arial" panose="020B0604020202020204" pitchFamily="34" charset="0"/>
                <a:cs typeface="Arial" panose="020B0604020202020204" pitchFamily="34" charset="0"/>
              </a:rPr>
              <a:t>Postal worker using a handheld device to get customers to sign when a parcel is delivered</a:t>
            </a:r>
          </a:p>
          <a:p>
            <a:pPr marL="519113" indent="-285750">
              <a:buClr>
                <a:srgbClr val="00B050"/>
              </a:buClr>
              <a:buFont typeface="+mj-lt"/>
              <a:buAutoNum type="arabicPeriod"/>
            </a:pPr>
            <a:r>
              <a:rPr lang="en-US" sz="1770" dirty="0" smtClean="0">
                <a:latin typeface="Arial" panose="020B0604020202020204" pitchFamily="34" charset="0"/>
                <a:cs typeface="Arial" panose="020B0604020202020204" pitchFamily="34" charset="0"/>
              </a:rPr>
              <a:t>School providing limited Internet access within a 6</a:t>
            </a:r>
            <a:r>
              <a:rPr lang="en-US" sz="1770" baseline="30000" dirty="0" smtClean="0">
                <a:latin typeface="Arial" panose="020B0604020202020204" pitchFamily="34" charset="0"/>
                <a:cs typeface="Arial" panose="020B0604020202020204" pitchFamily="34" charset="0"/>
              </a:rPr>
              <a:t>th</a:t>
            </a:r>
            <a:r>
              <a:rPr lang="en-US" sz="1770" dirty="0" smtClean="0">
                <a:latin typeface="Arial" panose="020B0604020202020204" pitchFamily="34" charset="0"/>
                <a:cs typeface="Arial" panose="020B0604020202020204" pitchFamily="34" charset="0"/>
              </a:rPr>
              <a:t> form centre</a:t>
            </a:r>
          </a:p>
          <a:p>
            <a:pPr marL="519113" indent="-285750">
              <a:buClr>
                <a:srgbClr val="00B050"/>
              </a:buClr>
              <a:buFont typeface="+mj-lt"/>
              <a:buAutoNum type="arabicPeriod"/>
            </a:pPr>
            <a:r>
              <a:rPr lang="en-US" sz="1770" dirty="0" smtClean="0">
                <a:latin typeface="Arial" panose="020B0604020202020204" pitchFamily="34" charset="0"/>
                <a:cs typeface="Arial" panose="020B0604020202020204" pitchFamily="34" charset="0"/>
              </a:rPr>
              <a:t>Restaurant setting up an Internet connection for customers</a:t>
            </a:r>
          </a:p>
          <a:p>
            <a:pPr marL="519113" indent="-285750">
              <a:buClr>
                <a:srgbClr val="00B050"/>
              </a:buClr>
              <a:buFont typeface="+mj-lt"/>
              <a:buAutoNum type="arabicPeriod"/>
            </a:pPr>
            <a:r>
              <a:rPr lang="en-US" sz="1770" dirty="0" smtClean="0">
                <a:latin typeface="Arial" panose="020B0604020202020204" pitchFamily="34" charset="0"/>
                <a:cs typeface="Arial" panose="020B0604020202020204" pitchFamily="34" charset="0"/>
              </a:rPr>
              <a:t>Café setting up a live video feed for the football for customers</a:t>
            </a:r>
          </a:p>
        </p:txBody>
      </p:sp>
      <p:sp>
        <p:nvSpPr>
          <p:cNvPr id="2" name="AutoShape 4" descr="fiber-trunk-cabl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99142499"/>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2400" dirty="0" smtClean="0"/>
              <a:t>1.5 </a:t>
            </a:r>
            <a:r>
              <a:rPr lang="en-US" sz="2400" dirty="0"/>
              <a:t>– Types of world wide web technology </a:t>
            </a:r>
            <a:r>
              <a:rPr lang="en-US" sz="2400" dirty="0" smtClean="0"/>
              <a:t>networks </a:t>
            </a:r>
            <a:r>
              <a:rPr lang="en-GB" sz="2400" dirty="0" smtClean="0"/>
              <a:t>– The Internet</a:t>
            </a:r>
            <a:endParaRPr lang="en-GB" sz="2400" b="1" dirty="0" smtClean="0"/>
          </a:p>
        </p:txBody>
      </p:sp>
      <p:graphicFrame>
        <p:nvGraphicFramePr>
          <p:cNvPr id="25" name="Table 24"/>
          <p:cNvGraphicFramePr>
            <a:graphicFrameLocks noGrp="1"/>
          </p:cNvGraphicFramePr>
          <p:nvPr>
            <p:extLst/>
          </p:nvPr>
        </p:nvGraphicFramePr>
        <p:xfrm>
          <a:off x="6948264" y="1196752"/>
          <a:ext cx="1835893" cy="5328592"/>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WWW and how big is it?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do I get to the top of the Google search?</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a Digital Footprint?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What is a MAC and IP address?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many sites are dedicated to cats?</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When I press enter on a search, how does it find stuff?</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What are Bots and should I be scared?</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02427" y="1223417"/>
            <a:ext cx="1746037"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661051" cy="5355312"/>
          </a:xfrm>
          <a:prstGeom prst="rect">
            <a:avLst/>
          </a:prstGeom>
        </p:spPr>
        <p:txBody>
          <a:bodyPr wrap="square">
            <a:spAutoFit/>
          </a:bodyPr>
          <a:lstStyle/>
          <a:p>
            <a:pPr>
              <a:buClr>
                <a:srgbClr val="00B050"/>
              </a:buClr>
            </a:pPr>
            <a:r>
              <a:rPr lang="en-US" b="1" dirty="0" smtClean="0">
                <a:latin typeface="Calibri" panose="020F0502020204030204" pitchFamily="34" charset="0"/>
              </a:rPr>
              <a:t>The Internet</a:t>
            </a:r>
            <a:endParaRPr lang="en-US" dirty="0" smtClean="0">
              <a:latin typeface="Calibri" panose="020F0502020204030204" pitchFamily="34" charset="0"/>
            </a:endParaRP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The </a:t>
            </a:r>
            <a:r>
              <a:rPr lang="en-US" b="1" dirty="0" smtClean="0">
                <a:solidFill>
                  <a:srgbClr val="FF0000"/>
                </a:solidFill>
                <a:latin typeface="Calibri" panose="020F0502020204030204" pitchFamily="34" charset="0"/>
              </a:rPr>
              <a:t>Internet</a:t>
            </a:r>
            <a:r>
              <a:rPr lang="en-US" dirty="0" smtClean="0">
                <a:solidFill>
                  <a:srgbClr val="FF0000"/>
                </a:solidFill>
                <a:latin typeface="Calibri" panose="020F0502020204030204" pitchFamily="34" charset="0"/>
              </a:rPr>
              <a:t> </a:t>
            </a:r>
            <a:r>
              <a:rPr lang="en-US" dirty="0" smtClean="0">
                <a:latin typeface="Calibri" panose="020F0502020204030204" pitchFamily="34" charset="0"/>
              </a:rPr>
              <a:t>is a worldwide collection of networks that allows users to:</a:t>
            </a:r>
          </a:p>
          <a:p>
            <a:pPr marL="457200" indent="-223838">
              <a:buClr>
                <a:srgbClr val="00B050"/>
              </a:buClr>
              <a:buFont typeface="Arial" panose="020B0604020202020204" pitchFamily="34" charset="0"/>
              <a:buChar char="•"/>
            </a:pPr>
            <a:r>
              <a:rPr lang="en-US" dirty="0" smtClean="0">
                <a:latin typeface="Calibri" panose="020F0502020204030204" pitchFamily="34" charset="0"/>
              </a:rPr>
              <a:t>Send and receive emails</a:t>
            </a:r>
          </a:p>
          <a:p>
            <a:pPr marL="457200" indent="-223838">
              <a:buClr>
                <a:srgbClr val="00B050"/>
              </a:buClr>
              <a:buFont typeface="Arial" panose="020B0604020202020204" pitchFamily="34" charset="0"/>
              <a:buChar char="•"/>
            </a:pPr>
            <a:r>
              <a:rPr lang="en-US" dirty="0" smtClean="0">
                <a:latin typeface="Calibri" panose="020F0502020204030204" pitchFamily="34" charset="0"/>
              </a:rPr>
              <a:t>Chat online (using text, voice, and/or video)</a:t>
            </a:r>
          </a:p>
          <a:p>
            <a:pPr marL="457200" indent="-223838">
              <a:buClr>
                <a:srgbClr val="00B050"/>
              </a:buClr>
              <a:buFont typeface="Arial" panose="020B0604020202020204" pitchFamily="34" charset="0"/>
              <a:buChar char="•"/>
            </a:pPr>
            <a:r>
              <a:rPr lang="en-US" dirty="0" smtClean="0">
                <a:latin typeface="Calibri" panose="020F0502020204030204" pitchFamily="34" charset="0"/>
              </a:rPr>
              <a:t>Transfer files form computer to computer (using file transfer protocols – ftp’s)</a:t>
            </a:r>
          </a:p>
          <a:p>
            <a:pPr marL="457200" indent="-223838">
              <a:buClr>
                <a:srgbClr val="00B050"/>
              </a:buClr>
              <a:buFont typeface="Arial" panose="020B0604020202020204" pitchFamily="34" charset="0"/>
              <a:buChar char="•"/>
            </a:pPr>
            <a:r>
              <a:rPr lang="en-US" dirty="0" smtClean="0">
                <a:latin typeface="Calibri" panose="020F0502020204030204" pitchFamily="34" charset="0"/>
              </a:rPr>
              <a:t>Browse the web.</a:t>
            </a: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In 2015 it was estimated that 3bn people use the internet across the world. The internet is not actually owned by any single person or company. It is a concept rather than something tangible (something that can be touched) and relies of a physical infrastructure that allows networks to connect to other networks.</a:t>
            </a: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The </a:t>
            </a:r>
            <a:r>
              <a:rPr lang="en-US" b="1" dirty="0" smtClean="0">
                <a:solidFill>
                  <a:srgbClr val="FF0000"/>
                </a:solidFill>
                <a:latin typeface="Calibri" panose="020F0502020204030204" pitchFamily="34" charset="0"/>
              </a:rPr>
              <a:t>world wide web</a:t>
            </a:r>
            <a:r>
              <a:rPr lang="en-US" dirty="0" smtClean="0">
                <a:solidFill>
                  <a:srgbClr val="FF0000"/>
                </a:solidFill>
                <a:latin typeface="Calibri" panose="020F0502020204030204" pitchFamily="34" charset="0"/>
              </a:rPr>
              <a:t> </a:t>
            </a:r>
            <a:r>
              <a:rPr lang="en-US" dirty="0" smtClean="0">
                <a:latin typeface="Calibri" panose="020F0502020204030204" pitchFamily="34" charset="0"/>
              </a:rPr>
              <a:t>(www) is only </a:t>
            </a:r>
            <a:r>
              <a:rPr lang="en-US" i="1" dirty="0" smtClean="0">
                <a:latin typeface="Calibri" panose="020F0502020204030204" pitchFamily="34" charset="0"/>
              </a:rPr>
              <a:t>part</a:t>
            </a:r>
            <a:r>
              <a:rPr lang="en-US" dirty="0" smtClean="0">
                <a:latin typeface="Calibri" panose="020F0502020204030204" pitchFamily="34" charset="0"/>
              </a:rPr>
              <a:t> of the internet which users can access by the way of a </a:t>
            </a:r>
            <a:r>
              <a:rPr lang="en-US" b="1" dirty="0" smtClean="0">
                <a:solidFill>
                  <a:srgbClr val="FF0000"/>
                </a:solidFill>
                <a:latin typeface="Calibri" panose="020F0502020204030204" pitchFamily="34" charset="0"/>
              </a:rPr>
              <a:t>web browser</a:t>
            </a:r>
            <a:r>
              <a:rPr lang="en-US" dirty="0" smtClean="0">
                <a:latin typeface="Calibri" panose="020F0502020204030204" pitchFamily="34" charset="0"/>
              </a:rPr>
              <a:t>. It contains a massive collection of web pages and has been based on the </a:t>
            </a:r>
            <a:r>
              <a:rPr lang="en-US" b="1" dirty="0" smtClean="0">
                <a:solidFill>
                  <a:srgbClr val="FF0000"/>
                </a:solidFill>
                <a:latin typeface="Calibri" panose="020F0502020204030204" pitchFamily="34" charset="0"/>
              </a:rPr>
              <a:t>hypertext transfer protocol (http)</a:t>
            </a:r>
            <a:r>
              <a:rPr lang="en-US" dirty="0" smtClean="0">
                <a:solidFill>
                  <a:srgbClr val="FF0000"/>
                </a:solidFill>
                <a:latin typeface="Calibri" panose="020F0502020204030204" pitchFamily="34" charset="0"/>
              </a:rPr>
              <a:t> </a:t>
            </a:r>
            <a:r>
              <a:rPr lang="en-US" dirty="0" smtClean="0">
                <a:latin typeface="Calibri" panose="020F0502020204030204" pitchFamily="34" charset="0"/>
              </a:rPr>
              <a:t>since 1989. This web  is a way of accessing information over the medium known as the internet; the two terms ‘www’ and ‘internet’ are not the same thing.</a:t>
            </a:r>
          </a:p>
        </p:txBody>
      </p:sp>
    </p:spTree>
    <p:extLst>
      <p:ext uri="{BB962C8B-B14F-4D97-AF65-F5344CB8AC3E}">
        <p14:creationId xmlns:p14="http://schemas.microsoft.com/office/powerpoint/2010/main" val="758931400"/>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2400" dirty="0" smtClean="0"/>
              <a:t>1.5 </a:t>
            </a:r>
            <a:r>
              <a:rPr lang="en-US" sz="2400" dirty="0"/>
              <a:t>– Types of world wide web technology networks </a:t>
            </a:r>
            <a:r>
              <a:rPr lang="en-GB" sz="2400" dirty="0"/>
              <a:t>– </a:t>
            </a:r>
            <a:r>
              <a:rPr lang="en-GB" sz="2400" dirty="0" smtClean="0"/>
              <a:t>Intranets</a:t>
            </a:r>
            <a:endParaRPr lang="en-GB" sz="2400" b="1" dirty="0" smtClean="0"/>
          </a:p>
        </p:txBody>
      </p:sp>
      <p:sp>
        <p:nvSpPr>
          <p:cNvPr id="8" name="Rectangle 7"/>
          <p:cNvSpPr/>
          <p:nvPr/>
        </p:nvSpPr>
        <p:spPr>
          <a:xfrm>
            <a:off x="251520" y="1052736"/>
            <a:ext cx="8496944" cy="5586145"/>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700" dirty="0" smtClean="0">
                <a:latin typeface="Calibri" panose="020F0502020204030204" pitchFamily="34" charset="0"/>
              </a:rPr>
              <a:t>Many companies use an </a:t>
            </a:r>
            <a:r>
              <a:rPr lang="en-US" sz="1700" b="1" dirty="0" smtClean="0">
                <a:latin typeface="Calibri" panose="020F0502020204030204" pitchFamily="34" charset="0"/>
              </a:rPr>
              <a:t>Intranet</a:t>
            </a:r>
            <a:r>
              <a:rPr lang="en-US" sz="1700" dirty="0" smtClean="0">
                <a:latin typeface="Calibri" panose="020F0502020204030204" pitchFamily="34" charset="0"/>
              </a:rPr>
              <a:t> we well as the internet. An Intranet is defines as ‘a computer network based on internet technology but designed to meets the needs for sharing information within a single organisation or company.’ </a:t>
            </a:r>
            <a:r>
              <a:rPr lang="en-US" sz="1700" i="1" dirty="0" smtClean="0">
                <a:latin typeface="Calibri" panose="020F0502020204030204" pitchFamily="34" charset="0"/>
              </a:rPr>
              <a:t>Access</a:t>
            </a:r>
            <a:r>
              <a:rPr lang="en-US" sz="1700" dirty="0" smtClean="0">
                <a:latin typeface="Calibri" panose="020F0502020204030204" pitchFamily="34" charset="0"/>
              </a:rPr>
              <a:t> to an Intranet is usually confined to a company and, unlike the internet, is not available to the general public.</a:t>
            </a:r>
          </a:p>
          <a:p>
            <a:pPr marL="285750" indent="-285750">
              <a:buClr>
                <a:srgbClr val="00B050"/>
              </a:buClr>
              <a:buFont typeface="Wingdings 3" panose="05040102010807070707" pitchFamily="18" charset="2"/>
              <a:buChar char=""/>
            </a:pPr>
            <a:r>
              <a:rPr lang="en-US" sz="1700" dirty="0" smtClean="0">
                <a:latin typeface="Calibri" panose="020F0502020204030204" pitchFamily="34" charset="0"/>
              </a:rPr>
              <a:t>Intranets reside behind a </a:t>
            </a:r>
            <a:r>
              <a:rPr lang="en-US" sz="1700" b="1" dirty="0" smtClean="0">
                <a:latin typeface="Calibri" panose="020F0502020204030204" pitchFamily="34" charset="0"/>
              </a:rPr>
              <a:t>firewall</a:t>
            </a:r>
            <a:r>
              <a:rPr lang="en-US" sz="1700" dirty="0" smtClean="0">
                <a:latin typeface="Calibri" panose="020F0502020204030204" pitchFamily="34" charset="0"/>
              </a:rPr>
              <a:t> and are only accessible:</a:t>
            </a:r>
          </a:p>
          <a:p>
            <a:pPr marL="457200" indent="-285750">
              <a:buClr>
                <a:srgbClr val="00B050"/>
              </a:buClr>
              <a:buFont typeface="Arial" panose="020B0604020202020204" pitchFamily="34" charset="0"/>
              <a:buChar char="•"/>
            </a:pPr>
            <a:r>
              <a:rPr lang="en-US" sz="1700" dirty="0" smtClean="0">
                <a:latin typeface="Calibri" panose="020F0502020204030204" pitchFamily="34" charset="0"/>
              </a:rPr>
              <a:t>Internally to members of the company or</a:t>
            </a:r>
          </a:p>
          <a:p>
            <a:pPr marL="457200" indent="-285750">
              <a:buClr>
                <a:srgbClr val="00B050"/>
              </a:buClr>
              <a:buFont typeface="Arial" panose="020B0604020202020204" pitchFamily="34" charset="0"/>
              <a:buChar char="•"/>
            </a:pPr>
            <a:r>
              <a:rPr lang="en-US" sz="1700" dirty="0" smtClean="0">
                <a:latin typeface="Calibri" panose="020F0502020204030204" pitchFamily="34" charset="0"/>
              </a:rPr>
              <a:t>To people given various levels of access who are external to the company.</a:t>
            </a:r>
          </a:p>
          <a:p>
            <a:pPr marL="285750" indent="-285750">
              <a:buClr>
                <a:srgbClr val="00B050"/>
              </a:buClr>
              <a:buFont typeface="Wingdings 3" panose="05040102010807070707" pitchFamily="18" charset="2"/>
              <a:buChar char=""/>
            </a:pPr>
            <a:r>
              <a:rPr lang="en-US" sz="1700" dirty="0" smtClean="0">
                <a:latin typeface="Calibri" panose="020F0502020204030204" pitchFamily="34" charset="0"/>
              </a:rPr>
              <a:t>There are a number of reasons for adopting Intranets rather than using the internet:</a:t>
            </a:r>
          </a:p>
          <a:p>
            <a:pPr marL="395288" indent="-285750">
              <a:buClr>
                <a:srgbClr val="00B050"/>
              </a:buClr>
              <a:buFont typeface="Arial" panose="020B0604020202020204" pitchFamily="34" charset="0"/>
              <a:buChar char="•"/>
            </a:pPr>
            <a:r>
              <a:rPr lang="en-US" sz="1700" dirty="0" smtClean="0">
                <a:latin typeface="Calibri" panose="020F0502020204030204" pitchFamily="34" charset="0"/>
              </a:rPr>
              <a:t>Intranets are safer since there is less chance of external hacking or viruses</a:t>
            </a:r>
          </a:p>
          <a:p>
            <a:pPr marL="395288" indent="-285750">
              <a:buClr>
                <a:srgbClr val="00B050"/>
              </a:buClr>
              <a:buFont typeface="Arial" panose="020B0604020202020204" pitchFamily="34" charset="0"/>
              <a:buChar char="•"/>
            </a:pPr>
            <a:r>
              <a:rPr lang="en-US" sz="1700" dirty="0" smtClean="0">
                <a:latin typeface="Calibri" panose="020F0502020204030204" pitchFamily="34" charset="0"/>
              </a:rPr>
              <a:t>It is possible to prevent external links to certain websites.</a:t>
            </a:r>
          </a:p>
          <a:p>
            <a:pPr marL="395288" indent="-285750">
              <a:buClr>
                <a:srgbClr val="00B050"/>
              </a:buClr>
              <a:buFont typeface="Arial" panose="020B0604020202020204" pitchFamily="34" charset="0"/>
              <a:buChar char="•"/>
            </a:pPr>
            <a:r>
              <a:rPr lang="en-US" sz="1700" dirty="0" smtClean="0">
                <a:latin typeface="Calibri" panose="020F0502020204030204" pitchFamily="34" charset="0"/>
              </a:rPr>
              <a:t>Companies can ensure that the information available is specific to their needs</a:t>
            </a:r>
          </a:p>
          <a:p>
            <a:pPr marL="395288" indent="-285750">
              <a:buClr>
                <a:srgbClr val="00B050"/>
              </a:buClr>
              <a:buFont typeface="Arial" panose="020B0604020202020204" pitchFamily="34" charset="0"/>
              <a:buChar char="•"/>
            </a:pPr>
            <a:r>
              <a:rPr lang="en-US" sz="1700" dirty="0" smtClean="0">
                <a:latin typeface="Calibri" panose="020F0502020204030204" pitchFamily="34" charset="0"/>
              </a:rPr>
              <a:t>It is easier to send out sensitive messages in the knowledge that they will remain within the company.</a:t>
            </a:r>
          </a:p>
          <a:p>
            <a:pPr marL="395288" indent="-285750">
              <a:buClr>
                <a:srgbClr val="00B050"/>
              </a:buClr>
              <a:buFont typeface="Arial" panose="020B0604020202020204" pitchFamily="34" charset="0"/>
              <a:buChar char="•"/>
            </a:pPr>
            <a:r>
              <a:rPr lang="en-US" sz="1700" dirty="0" smtClean="0">
                <a:latin typeface="Calibri" panose="020F0502020204030204" pitchFamily="34" charset="0"/>
              </a:rPr>
              <a:t>Intranets offer better bandwidth than the internet thus there are fewer connection limits than the internet (the number of bits per second that can be transmitted are usually higher within an Intranet)</a:t>
            </a:r>
          </a:p>
          <a:p>
            <a:pPr marL="395288" indent="-285750">
              <a:buClr>
                <a:srgbClr val="00B050"/>
              </a:buClr>
              <a:buFont typeface="Arial" panose="020B0604020202020204" pitchFamily="34" charset="0"/>
              <a:buChar char="•"/>
            </a:pPr>
            <a:r>
              <a:rPr lang="en-US" sz="1700" dirty="0" smtClean="0">
                <a:latin typeface="Calibri" panose="020F0502020204030204" pitchFamily="34" charset="0"/>
              </a:rPr>
              <a:t>It is possible to create </a:t>
            </a:r>
            <a:r>
              <a:rPr lang="en-US" sz="1700" b="1" dirty="0" smtClean="0">
                <a:latin typeface="Calibri" panose="020F0502020204030204" pitchFamily="34" charset="0"/>
              </a:rPr>
              <a:t>Extranets</a:t>
            </a:r>
            <a:r>
              <a:rPr lang="en-US" sz="1700" dirty="0" smtClean="0">
                <a:latin typeface="Calibri" panose="020F0502020204030204" pitchFamily="34" charset="0"/>
              </a:rPr>
              <a:t> that allow Intranets to be extended outside the business but with the same advantages as an Intranet; this allows trading partners to have controlled access to some of the information (commercially sensitive information is password protected)</a:t>
            </a:r>
          </a:p>
        </p:txBody>
      </p:sp>
    </p:spTree>
    <p:extLst>
      <p:ext uri="{BB962C8B-B14F-4D97-AF65-F5344CB8AC3E}">
        <p14:creationId xmlns:p14="http://schemas.microsoft.com/office/powerpoint/2010/main" val="3693457653"/>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2600" dirty="0" smtClean="0"/>
              <a:t>1.5 </a:t>
            </a:r>
            <a:r>
              <a:rPr lang="en-US" sz="2600" dirty="0"/>
              <a:t>– Types of world wide web technology networks </a:t>
            </a:r>
            <a:r>
              <a:rPr lang="en-GB" sz="2600" dirty="0"/>
              <a:t>– </a:t>
            </a:r>
            <a:r>
              <a:rPr lang="en-GB" sz="2600" dirty="0" smtClean="0"/>
              <a:t>Extranet</a:t>
            </a:r>
            <a:endParaRPr lang="en-GB" sz="2600" b="1" dirty="0" smtClean="0"/>
          </a:p>
        </p:txBody>
      </p:sp>
      <p:sp>
        <p:nvSpPr>
          <p:cNvPr id="8" name="Rectangle 7"/>
          <p:cNvSpPr/>
          <p:nvPr/>
        </p:nvSpPr>
        <p:spPr>
          <a:xfrm>
            <a:off x="251520" y="1052736"/>
            <a:ext cx="5688632" cy="5586145"/>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700" dirty="0" smtClean="0">
                <a:latin typeface="Calibri" panose="020F0502020204030204" pitchFamily="34" charset="0"/>
              </a:rPr>
              <a:t>An </a:t>
            </a:r>
            <a:r>
              <a:rPr lang="en-US" sz="1700" b="1" dirty="0">
                <a:latin typeface="Calibri" panose="020F0502020204030204" pitchFamily="34" charset="0"/>
              </a:rPr>
              <a:t>Extranet</a:t>
            </a:r>
            <a:r>
              <a:rPr lang="en-US" sz="1700" dirty="0">
                <a:latin typeface="Calibri" panose="020F0502020204030204" pitchFamily="34" charset="0"/>
              </a:rPr>
              <a:t> is actually an Intranet that is partially accessible to </a:t>
            </a:r>
            <a:r>
              <a:rPr lang="en-US" sz="1700" dirty="0" err="1">
                <a:latin typeface="Calibri" panose="020F0502020204030204" pitchFamily="34" charset="0"/>
              </a:rPr>
              <a:t>authorised</a:t>
            </a:r>
            <a:r>
              <a:rPr lang="en-US" sz="1700" dirty="0">
                <a:latin typeface="Calibri" panose="020F0502020204030204" pitchFamily="34" charset="0"/>
              </a:rPr>
              <a:t> outsiders. The actual server (the computer that serves up the web pages) will reside behind a firewall. The firewall helps to control access between the Intranet and Internet permitting access to the Intranet only to people who are suitably </a:t>
            </a:r>
            <a:r>
              <a:rPr lang="en-US" sz="1700" dirty="0" err="1">
                <a:latin typeface="Calibri" panose="020F0502020204030204" pitchFamily="34" charset="0"/>
              </a:rPr>
              <a:t>authorised</a:t>
            </a:r>
            <a:r>
              <a:rPr lang="en-US" sz="1700" dirty="0">
                <a:latin typeface="Calibri" panose="020F0502020204030204" pitchFamily="34" charset="0"/>
              </a:rPr>
              <a:t>. The level of access can be set to different levels for individuals or groups of outside users. The access can be based on a username and password or an IP address (a unique set of numbers such as 209.33.27.100 that defines the computer that the user is on</a:t>
            </a:r>
            <a:r>
              <a:rPr lang="en-US" sz="1700" dirty="0" smtClean="0">
                <a:latin typeface="Calibri" panose="020F0502020204030204" pitchFamily="34" charset="0"/>
              </a:rPr>
              <a:t>).</a:t>
            </a:r>
          </a:p>
          <a:p>
            <a:pPr marL="285750" indent="-285750">
              <a:buClr>
                <a:srgbClr val="00B050"/>
              </a:buClr>
              <a:buFont typeface="Wingdings 3" panose="05040102010807070707" pitchFamily="18" charset="2"/>
              <a:buChar char=""/>
            </a:pPr>
            <a:r>
              <a:rPr lang="en-US" sz="1700" dirty="0">
                <a:latin typeface="Calibri" panose="020F0502020204030204" pitchFamily="34" charset="0"/>
              </a:rPr>
              <a:t>An extranet can be used to meet a variety of different needs. Large volumes of data can be exchanged between parties via extranets, for example, and they can also be used to create collaboration. The latter is especially useful for companies that need to brainstorm or work back and forth with clients and customers, and it can save hours of time in comparison to using email and/or telephone. Extranets are also used to help monitor and fix any potential bugs or issues that can occur with a company's products or services — almost like built-in quality control</a:t>
            </a:r>
            <a:r>
              <a:rPr lang="en-US" sz="1700" dirty="0" smtClean="0">
                <a:latin typeface="Calibri" panose="020F0502020204030204" pitchFamily="34" charset="0"/>
              </a:rPr>
              <a:t>.</a:t>
            </a:r>
            <a:endParaRPr lang="en-US" sz="1700" dirty="0">
              <a:latin typeface="Calibri" panose="020F0502020204030204" pitchFamily="34" charset="0"/>
            </a:endParaRPr>
          </a:p>
        </p:txBody>
      </p:sp>
      <p:pic>
        <p:nvPicPr>
          <p:cNvPr id="9218" name="Picture 2" descr="See original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124744"/>
            <a:ext cx="2834258" cy="35086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ee original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592" y="4941168"/>
            <a:ext cx="2915817"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796397"/>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fontScale="90000"/>
          </a:bodyPr>
          <a:lstStyle/>
          <a:p>
            <a:r>
              <a:rPr lang="en-GB" sz="3600" b="1" dirty="0" smtClean="0"/>
              <a:t>Assignment Scenario</a:t>
            </a:r>
          </a:p>
        </p:txBody>
      </p:sp>
      <p:sp>
        <p:nvSpPr>
          <p:cNvPr id="2" name="Rectangle 1"/>
          <p:cNvSpPr/>
          <p:nvPr/>
        </p:nvSpPr>
        <p:spPr>
          <a:xfrm>
            <a:off x="251520" y="1052736"/>
            <a:ext cx="8568952" cy="5443029"/>
          </a:xfrm>
          <a:prstGeom prst="rect">
            <a:avLst/>
          </a:prstGeom>
        </p:spPr>
        <p:txBody>
          <a:bodyPr wrap="square">
            <a:spAutoFit/>
          </a:bodyPr>
          <a:lstStyle/>
          <a:p>
            <a:pPr marL="395288" indent="-395288">
              <a:buClr>
                <a:srgbClr val="00B050"/>
              </a:buClr>
              <a:buFont typeface="Wingdings 3" panose="05040102010807070707" pitchFamily="18" charset="2"/>
              <a:buChar char=""/>
            </a:pPr>
            <a:r>
              <a:rPr lang="en-GB" sz="1830" dirty="0">
                <a:latin typeface="Arial" panose="020B0604020202020204" pitchFamily="34" charset="0"/>
                <a:cs typeface="Arial" panose="020B0604020202020204" pitchFamily="34" charset="0"/>
              </a:rPr>
              <a:t>There are </a:t>
            </a:r>
            <a:r>
              <a:rPr lang="en-GB" sz="1830" dirty="0" smtClean="0">
                <a:latin typeface="Arial" panose="020B0604020202020204" pitchFamily="34" charset="0"/>
                <a:cs typeface="Arial" panose="020B0604020202020204" pitchFamily="34" charset="0"/>
              </a:rPr>
              <a:t>9 </a:t>
            </a:r>
            <a:r>
              <a:rPr lang="en-GB" sz="1830" dirty="0">
                <a:latin typeface="Arial" panose="020B0604020202020204" pitchFamily="34" charset="0"/>
                <a:cs typeface="Arial" panose="020B0604020202020204" pitchFamily="34" charset="0"/>
              </a:rPr>
              <a:t>sections to this Theory Unit, each of which will give you a basic understanding and practice at possible exam questions. It will involve gaining knowledge towards the answers.</a:t>
            </a:r>
          </a:p>
          <a:p>
            <a:pPr marL="395288" indent="-395288">
              <a:buClr>
                <a:srgbClr val="00B050"/>
              </a:buClr>
              <a:buFont typeface="Wingdings 3" panose="05040102010807070707" pitchFamily="18" charset="2"/>
              <a:buChar char=""/>
            </a:pPr>
            <a:r>
              <a:rPr lang="en-GB" sz="1830" dirty="0">
                <a:latin typeface="Arial" panose="020B0604020202020204" pitchFamily="34" charset="0"/>
                <a:cs typeface="Arial" panose="020B0604020202020204" pitchFamily="34" charset="0"/>
              </a:rPr>
              <a:t>This is not a wrote learning course, you will need to understand the basics of ICT in order to adapt your knowledge towards companies and their needs. </a:t>
            </a:r>
            <a:r>
              <a:rPr lang="en-GB" sz="1830" dirty="0" smtClean="0">
                <a:latin typeface="Arial" panose="020B0604020202020204" pitchFamily="34" charset="0"/>
                <a:cs typeface="Arial" panose="020B0604020202020204" pitchFamily="34" charset="0"/>
              </a:rPr>
              <a:t>For </a:t>
            </a:r>
            <a:r>
              <a:rPr lang="en-GB" sz="1830" b="1" dirty="0" smtClean="0">
                <a:latin typeface="Arial" panose="020B0604020202020204" pitchFamily="34" charset="0"/>
                <a:cs typeface="Arial" panose="020B0604020202020204" pitchFamily="34" charset="0"/>
              </a:rPr>
              <a:t>LO1</a:t>
            </a:r>
            <a:r>
              <a:rPr lang="en-GB" sz="1830" dirty="0" smtClean="0">
                <a:latin typeface="Arial" panose="020B0604020202020204" pitchFamily="34" charset="0"/>
                <a:cs typeface="Arial" panose="020B0604020202020204" pitchFamily="34" charset="0"/>
              </a:rPr>
              <a:t>, this </a:t>
            </a:r>
            <a:r>
              <a:rPr lang="en-GB" sz="1830" dirty="0">
                <a:latin typeface="Arial" panose="020B0604020202020204" pitchFamily="34" charset="0"/>
                <a:cs typeface="Arial" panose="020B0604020202020204" pitchFamily="34" charset="0"/>
              </a:rPr>
              <a:t>will involve </a:t>
            </a:r>
            <a:r>
              <a:rPr lang="en-GB" sz="1830" dirty="0" smtClean="0">
                <a:latin typeface="Arial" panose="020B0604020202020204" pitchFamily="34" charset="0"/>
                <a:cs typeface="Arial" panose="020B0604020202020204" pitchFamily="34" charset="0"/>
              </a:rPr>
              <a:t>understanding: </a:t>
            </a:r>
          </a:p>
          <a:p>
            <a:pPr marL="793750" indent="-395288">
              <a:buClr>
                <a:srgbClr val="00B050"/>
              </a:buClr>
              <a:buFont typeface="Arial" panose="020B0604020202020204" pitchFamily="34" charset="0"/>
              <a:buChar char="•"/>
            </a:pPr>
            <a:r>
              <a:rPr lang="en-GB" sz="1830" dirty="0">
                <a:latin typeface="Arial" panose="020B0604020202020204" pitchFamily="34" charset="0"/>
                <a:cs typeface="Arial" panose="020B0604020202020204" pitchFamily="34" charset="0"/>
              </a:rPr>
              <a:t>Holders of information</a:t>
            </a:r>
            <a:r>
              <a:rPr lang="en-GB" sz="1830" dirty="0" smtClean="0">
                <a:latin typeface="Arial" panose="020B0604020202020204" pitchFamily="34" charset="0"/>
                <a:cs typeface="Arial" panose="020B0604020202020204" pitchFamily="34" charset="0"/>
              </a:rPr>
              <a:t>.</a:t>
            </a:r>
          </a:p>
          <a:p>
            <a:pPr marL="793750" indent="-395288">
              <a:buClr>
                <a:srgbClr val="00B050"/>
              </a:buClr>
              <a:buFont typeface="Arial" panose="020B0604020202020204" pitchFamily="34" charset="0"/>
              <a:buChar char="•"/>
            </a:pPr>
            <a:r>
              <a:rPr lang="en-GB" sz="1830" dirty="0">
                <a:latin typeface="Arial" panose="020B0604020202020204" pitchFamily="34" charset="0"/>
                <a:cs typeface="Arial" panose="020B0604020202020204" pitchFamily="34" charset="0"/>
              </a:rPr>
              <a:t>Types of information </a:t>
            </a:r>
            <a:r>
              <a:rPr lang="en-GB" sz="1830" dirty="0" smtClean="0">
                <a:latin typeface="Arial" panose="020B0604020202020204" pitchFamily="34" charset="0"/>
                <a:cs typeface="Arial" panose="020B0604020202020204" pitchFamily="34" charset="0"/>
              </a:rPr>
              <a:t>storage Media</a:t>
            </a:r>
          </a:p>
          <a:p>
            <a:pPr marL="793750" indent="-395288">
              <a:buClr>
                <a:srgbClr val="00B050"/>
              </a:buClr>
              <a:buFont typeface="Arial" panose="020B0604020202020204" pitchFamily="34" charset="0"/>
              <a:buChar char="•"/>
            </a:pPr>
            <a:r>
              <a:rPr lang="en-US" sz="1830" dirty="0">
                <a:latin typeface="Arial" panose="020B0604020202020204" pitchFamily="34" charset="0"/>
                <a:cs typeface="Arial" panose="020B0604020202020204" pitchFamily="34" charset="0"/>
              </a:rPr>
              <a:t>Types of information </a:t>
            </a:r>
            <a:r>
              <a:rPr lang="en-US" sz="1830" dirty="0" smtClean="0">
                <a:latin typeface="Arial" panose="020B0604020202020204" pitchFamily="34" charset="0"/>
                <a:cs typeface="Arial" panose="020B0604020202020204" pitchFamily="34" charset="0"/>
              </a:rPr>
              <a:t>access and </a:t>
            </a:r>
            <a:r>
              <a:rPr lang="en-US" sz="1830" dirty="0">
                <a:latin typeface="Arial" panose="020B0604020202020204" pitchFamily="34" charset="0"/>
                <a:cs typeface="Arial" panose="020B0604020202020204" pitchFamily="34" charset="0"/>
              </a:rPr>
              <a:t>storage </a:t>
            </a:r>
            <a:r>
              <a:rPr lang="en-US" sz="1830" dirty="0" smtClean="0">
                <a:latin typeface="Arial" panose="020B0604020202020204" pitchFamily="34" charset="0"/>
                <a:cs typeface="Arial" panose="020B0604020202020204" pitchFamily="34" charset="0"/>
              </a:rPr>
              <a:t>devices</a:t>
            </a:r>
          </a:p>
          <a:p>
            <a:pPr marL="793750" indent="-395288">
              <a:buClr>
                <a:srgbClr val="00B050"/>
              </a:buClr>
              <a:buFont typeface="Arial" panose="020B0604020202020204" pitchFamily="34" charset="0"/>
              <a:buChar char="•"/>
            </a:pPr>
            <a:r>
              <a:rPr lang="en-GB" sz="1830" dirty="0">
                <a:latin typeface="Arial" panose="020B0604020202020204" pitchFamily="34" charset="0"/>
                <a:cs typeface="Arial" panose="020B0604020202020204" pitchFamily="34" charset="0"/>
              </a:rPr>
              <a:t>The </a:t>
            </a:r>
            <a:r>
              <a:rPr lang="en-GB" sz="1830" dirty="0" smtClean="0">
                <a:latin typeface="Arial" panose="020B0604020202020204" pitchFamily="34" charset="0"/>
                <a:cs typeface="Arial" panose="020B0604020202020204" pitchFamily="34" charset="0"/>
              </a:rPr>
              <a:t>Internet</a:t>
            </a:r>
          </a:p>
          <a:p>
            <a:pPr marL="793750" indent="-395288">
              <a:buClr>
                <a:srgbClr val="00B050"/>
              </a:buClr>
              <a:buFont typeface="Arial" panose="020B0604020202020204" pitchFamily="34" charset="0"/>
              <a:buChar char="•"/>
            </a:pPr>
            <a:r>
              <a:rPr lang="en-US" sz="1830" dirty="0">
                <a:latin typeface="Arial" panose="020B0604020202020204" pitchFamily="34" charset="0"/>
                <a:cs typeface="Arial" panose="020B0604020202020204" pitchFamily="34" charset="0"/>
              </a:rPr>
              <a:t>Types of world wide </a:t>
            </a:r>
            <a:r>
              <a:rPr lang="en-US" sz="1830" dirty="0" smtClean="0">
                <a:latin typeface="Arial" panose="020B0604020202020204" pitchFamily="34" charset="0"/>
                <a:cs typeface="Arial" panose="020B0604020202020204" pitchFamily="34" charset="0"/>
              </a:rPr>
              <a:t>web technology networks</a:t>
            </a:r>
          </a:p>
          <a:p>
            <a:pPr marL="793750" indent="-395288">
              <a:buClr>
                <a:srgbClr val="00B050"/>
              </a:buClr>
              <a:buFont typeface="Arial" panose="020B0604020202020204" pitchFamily="34" charset="0"/>
              <a:buChar char="•"/>
            </a:pPr>
            <a:r>
              <a:rPr lang="en-US" sz="1830" dirty="0">
                <a:latin typeface="Arial" panose="020B0604020202020204" pitchFamily="34" charset="0"/>
                <a:cs typeface="Arial" panose="020B0604020202020204" pitchFamily="34" charset="0"/>
              </a:rPr>
              <a:t>World wide web </a:t>
            </a:r>
            <a:r>
              <a:rPr lang="en-US" sz="1830" dirty="0" smtClean="0">
                <a:latin typeface="Arial" panose="020B0604020202020204" pitchFamily="34" charset="0"/>
                <a:cs typeface="Arial" panose="020B0604020202020204" pitchFamily="34" charset="0"/>
              </a:rPr>
              <a:t>information Formats</a:t>
            </a:r>
          </a:p>
          <a:p>
            <a:pPr marL="793750" indent="-395288">
              <a:buClr>
                <a:srgbClr val="00B050"/>
              </a:buClr>
              <a:buFont typeface="Arial" panose="020B0604020202020204" pitchFamily="34" charset="0"/>
              <a:buChar char="•"/>
            </a:pPr>
            <a:r>
              <a:rPr lang="en-US" sz="1830" dirty="0">
                <a:latin typeface="Arial" panose="020B0604020202020204" pitchFamily="34" charset="0"/>
                <a:cs typeface="Arial" panose="020B0604020202020204" pitchFamily="34" charset="0"/>
              </a:rPr>
              <a:t>Accessibility of world </a:t>
            </a:r>
            <a:r>
              <a:rPr lang="en-US" sz="1830" dirty="0" smtClean="0">
                <a:latin typeface="Arial" panose="020B0604020202020204" pitchFamily="34" charset="0"/>
                <a:cs typeface="Arial" panose="020B0604020202020204" pitchFamily="34" charset="0"/>
              </a:rPr>
              <a:t>wide web </a:t>
            </a:r>
            <a:r>
              <a:rPr lang="en-US" sz="1830" dirty="0">
                <a:latin typeface="Arial" panose="020B0604020202020204" pitchFamily="34" charset="0"/>
                <a:cs typeface="Arial" panose="020B0604020202020204" pitchFamily="34" charset="0"/>
              </a:rPr>
              <a:t>information </a:t>
            </a:r>
            <a:r>
              <a:rPr lang="en-US" sz="1830" dirty="0" smtClean="0">
                <a:latin typeface="Arial" panose="020B0604020202020204" pitchFamily="34" charset="0"/>
                <a:cs typeface="Arial" panose="020B0604020202020204" pitchFamily="34" charset="0"/>
              </a:rPr>
              <a:t>formats</a:t>
            </a:r>
          </a:p>
          <a:p>
            <a:pPr marL="793750" indent="-395288">
              <a:buClr>
                <a:srgbClr val="00B050"/>
              </a:buClr>
              <a:buFont typeface="Arial" panose="020B0604020202020204" pitchFamily="34" charset="0"/>
              <a:buChar char="•"/>
            </a:pPr>
            <a:r>
              <a:rPr lang="en-US" sz="1830" dirty="0">
                <a:latin typeface="Arial" panose="020B0604020202020204" pitchFamily="34" charset="0"/>
                <a:cs typeface="Arial" panose="020B0604020202020204" pitchFamily="34" charset="0"/>
              </a:rPr>
              <a:t>Advantages </a:t>
            </a:r>
            <a:r>
              <a:rPr lang="en-US" sz="1830" dirty="0" smtClean="0">
                <a:latin typeface="Arial" panose="020B0604020202020204" pitchFamily="34" charset="0"/>
                <a:cs typeface="Arial" panose="020B0604020202020204" pitchFamily="34" charset="0"/>
              </a:rPr>
              <a:t>and disadvantages </a:t>
            </a:r>
            <a:r>
              <a:rPr lang="en-US" sz="1830" dirty="0">
                <a:latin typeface="Arial" panose="020B0604020202020204" pitchFamily="34" charset="0"/>
                <a:cs typeface="Arial" panose="020B0604020202020204" pitchFamily="34" charset="0"/>
              </a:rPr>
              <a:t>for </a:t>
            </a:r>
            <a:r>
              <a:rPr lang="en-US" sz="1830" dirty="0" smtClean="0">
                <a:latin typeface="Arial" panose="020B0604020202020204" pitchFamily="34" charset="0"/>
                <a:cs typeface="Arial" panose="020B0604020202020204" pitchFamily="34" charset="0"/>
              </a:rPr>
              <a:t>individuals of </a:t>
            </a:r>
            <a:r>
              <a:rPr lang="en-US" sz="1830" dirty="0">
                <a:latin typeface="Arial" panose="020B0604020202020204" pitchFamily="34" charset="0"/>
                <a:cs typeface="Arial" panose="020B0604020202020204" pitchFamily="34" charset="0"/>
              </a:rPr>
              <a:t>world wide </a:t>
            </a:r>
            <a:r>
              <a:rPr lang="en-US" sz="1830" dirty="0" smtClean="0">
                <a:latin typeface="Arial" panose="020B0604020202020204" pitchFamily="34" charset="0"/>
                <a:cs typeface="Arial" panose="020B0604020202020204" pitchFamily="34" charset="0"/>
              </a:rPr>
              <a:t>web information formats</a:t>
            </a:r>
          </a:p>
          <a:p>
            <a:pPr marL="793750" indent="-395288">
              <a:buClr>
                <a:srgbClr val="00B050"/>
              </a:buClr>
              <a:buFont typeface="Arial" panose="020B0604020202020204" pitchFamily="34" charset="0"/>
              <a:buChar char="•"/>
            </a:pPr>
            <a:r>
              <a:rPr lang="en-GB" sz="1830" dirty="0">
                <a:latin typeface="Arial" panose="020B0604020202020204" pitchFamily="34" charset="0"/>
                <a:cs typeface="Arial" panose="020B0604020202020204" pitchFamily="34" charset="0"/>
              </a:rPr>
              <a:t>Comparison of </a:t>
            </a:r>
            <a:r>
              <a:rPr lang="en-GB" sz="1830" dirty="0" smtClean="0">
                <a:latin typeface="Arial" panose="020B0604020202020204" pitchFamily="34" charset="0"/>
                <a:cs typeface="Arial" panose="020B0604020202020204" pitchFamily="34" charset="0"/>
              </a:rPr>
              <a:t>technologies</a:t>
            </a:r>
            <a:endParaRPr lang="en-GB" sz="1830" dirty="0">
              <a:latin typeface="Arial" panose="020B0604020202020204" pitchFamily="34" charset="0"/>
              <a:cs typeface="Arial" panose="020B0604020202020204" pitchFamily="34" charset="0"/>
            </a:endParaRPr>
          </a:p>
          <a:p>
            <a:pPr marL="395288" indent="-395288">
              <a:buClr>
                <a:srgbClr val="00B050"/>
              </a:buClr>
              <a:buFont typeface="Wingdings 3" panose="05040102010807070707" pitchFamily="18" charset="2"/>
              <a:buChar char=""/>
            </a:pPr>
            <a:r>
              <a:rPr lang="en-GB" sz="1830" dirty="0">
                <a:latin typeface="Arial" panose="020B0604020202020204" pitchFamily="34" charset="0"/>
                <a:cs typeface="Arial" panose="020B0604020202020204" pitchFamily="34" charset="0"/>
              </a:rPr>
              <a:t>In the exam you will be given </a:t>
            </a:r>
            <a:r>
              <a:rPr lang="en-GB" sz="1830" dirty="0" smtClean="0">
                <a:latin typeface="Arial" panose="020B0604020202020204" pitchFamily="34" charset="0"/>
                <a:cs typeface="Arial" panose="020B0604020202020204" pitchFamily="34" charset="0"/>
              </a:rPr>
              <a:t>precise </a:t>
            </a:r>
            <a:r>
              <a:rPr lang="en-GB" sz="1830" dirty="0">
                <a:latin typeface="Arial" panose="020B0604020202020204" pitchFamily="34" charset="0"/>
                <a:cs typeface="Arial" panose="020B0604020202020204" pitchFamily="34" charset="0"/>
              </a:rPr>
              <a:t>questions requiring precise answers </a:t>
            </a:r>
            <a:r>
              <a:rPr lang="en-GB" sz="1830" dirty="0" smtClean="0">
                <a:latin typeface="Arial" panose="020B0604020202020204" pitchFamily="34" charset="0"/>
                <a:cs typeface="Arial" panose="020B0604020202020204" pitchFamily="34" charset="0"/>
              </a:rPr>
              <a:t>based on a </a:t>
            </a:r>
            <a:r>
              <a:rPr lang="en-GB" sz="1830" dirty="0">
                <a:latin typeface="Arial" panose="020B0604020202020204" pitchFamily="34" charset="0"/>
                <a:cs typeface="Arial" panose="020B0604020202020204" pitchFamily="34" charset="0"/>
              </a:rPr>
              <a:t>scenario to answers questions from, and adapt your knowledge and use the key terms and named components to give a judgemental answer</a:t>
            </a:r>
            <a:r>
              <a:rPr lang="en-GB" sz="1830" dirty="0" smtClean="0">
                <a:latin typeface="Arial" panose="020B0604020202020204" pitchFamily="34" charset="0"/>
                <a:cs typeface="Arial" panose="020B0604020202020204" pitchFamily="34" charset="0"/>
              </a:rPr>
              <a:t>.</a:t>
            </a:r>
            <a:endParaRPr lang="en-GB" sz="183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789605"/>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784976" cy="625434"/>
          </a:xfrm>
        </p:spPr>
        <p:txBody>
          <a:bodyPr>
            <a:noAutofit/>
          </a:bodyPr>
          <a:lstStyle/>
          <a:p>
            <a:r>
              <a:rPr lang="en-US" sz="2400" dirty="0"/>
              <a:t>1</a:t>
            </a:r>
            <a:r>
              <a:rPr lang="en-US" sz="2400" dirty="0" smtClean="0"/>
              <a:t>.5 </a:t>
            </a:r>
            <a:r>
              <a:rPr lang="en-US" sz="2400" dirty="0"/>
              <a:t>– Types of world wide web technology networks </a:t>
            </a:r>
            <a:r>
              <a:rPr lang="en-GB" sz="2400" dirty="0"/>
              <a:t>– Extranet</a:t>
            </a:r>
            <a:endParaRPr lang="en-GB" sz="2000" b="1" dirty="0" smtClean="0"/>
          </a:p>
        </p:txBody>
      </p:sp>
      <p:sp>
        <p:nvSpPr>
          <p:cNvPr id="8" name="Rectangle 7"/>
          <p:cNvSpPr/>
          <p:nvPr/>
        </p:nvSpPr>
        <p:spPr>
          <a:xfrm>
            <a:off x="367433" y="4375811"/>
            <a:ext cx="2088232" cy="1891287"/>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670" dirty="0" smtClean="0">
                <a:latin typeface="Calibri" panose="020F0502020204030204" pitchFamily="34" charset="0"/>
              </a:rPr>
              <a:t>Many large companies have an extranet to allow employees to work from home on a secure network.</a:t>
            </a:r>
          </a:p>
        </p:txBody>
      </p:sp>
      <p:pic>
        <p:nvPicPr>
          <p:cNvPr id="4100" name="Picture 4" descr="http://www.sqa.org.uk/e-learning/INetCon103CD/images/pic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268760"/>
            <a:ext cx="4176464" cy="2604372"/>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descr="https://carlhaggerty.files.wordpress.com/2011/10/intran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433" y="1132149"/>
            <a:ext cx="4132559" cy="2740983"/>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www.extranet.co.nz/Safe@NetworkDiagra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9205" y="4121226"/>
            <a:ext cx="3925590" cy="2400459"/>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367433" y="4005064"/>
            <a:ext cx="845303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596336" y="3519571"/>
            <a:ext cx="1224136" cy="369332"/>
          </a:xfrm>
          <a:prstGeom prst="rect">
            <a:avLst/>
          </a:prstGeom>
          <a:solidFill>
            <a:srgbClr val="00B0F0"/>
          </a:solidFill>
        </p:spPr>
        <p:txBody>
          <a:bodyPr wrap="square" rtlCol="0">
            <a:spAutoFit/>
          </a:bodyPr>
          <a:lstStyle/>
          <a:p>
            <a:r>
              <a:rPr lang="en-US" dirty="0" smtClean="0"/>
              <a:t>Intranets</a:t>
            </a:r>
            <a:endParaRPr lang="en-GB" dirty="0"/>
          </a:p>
        </p:txBody>
      </p:sp>
      <p:sp>
        <p:nvSpPr>
          <p:cNvPr id="10" name="TextBox 9"/>
          <p:cNvSpPr txBox="1"/>
          <p:nvPr/>
        </p:nvSpPr>
        <p:spPr>
          <a:xfrm>
            <a:off x="7596336" y="4191145"/>
            <a:ext cx="1224136" cy="369332"/>
          </a:xfrm>
          <a:prstGeom prst="rect">
            <a:avLst/>
          </a:prstGeom>
          <a:solidFill>
            <a:srgbClr val="00B0F0"/>
          </a:solidFill>
        </p:spPr>
        <p:txBody>
          <a:bodyPr wrap="square" rtlCol="0">
            <a:spAutoFit/>
          </a:bodyPr>
          <a:lstStyle/>
          <a:p>
            <a:r>
              <a:rPr lang="en-US" dirty="0" smtClean="0"/>
              <a:t>Extranets</a:t>
            </a:r>
            <a:endParaRPr lang="en-GB" dirty="0"/>
          </a:p>
        </p:txBody>
      </p:sp>
    </p:spTree>
    <p:extLst>
      <p:ext uri="{BB962C8B-B14F-4D97-AF65-F5344CB8AC3E}">
        <p14:creationId xmlns:p14="http://schemas.microsoft.com/office/powerpoint/2010/main" val="3542207950"/>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200" dirty="0" smtClean="0"/>
              <a:t>1.6 </a:t>
            </a:r>
            <a:r>
              <a:rPr lang="en-US" sz="3200" dirty="0"/>
              <a:t>– World wide web information </a:t>
            </a:r>
            <a:r>
              <a:rPr lang="en-US" sz="3200" dirty="0" smtClean="0"/>
              <a:t>terminologies</a:t>
            </a:r>
            <a:endParaRPr lang="en-GB" sz="32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732146176"/>
              </p:ext>
            </p:extLst>
          </p:nvPr>
        </p:nvGraphicFramePr>
        <p:xfrm>
          <a:off x="7002427" y="1196752"/>
          <a:ext cx="1781730" cy="5401821"/>
        </p:xfrm>
        <a:graphic>
          <a:graphicData uri="http://schemas.openxmlformats.org/drawingml/2006/table">
            <a:tbl>
              <a:tblPr firstRow="1" firstCol="1" lastRow="1" lastCol="1" bandRow="1" bandCol="1">
                <a:tableStyleId>{2D5ABB26-0587-4C30-8999-92F81FD0307C}</a:tableStyleId>
              </a:tblPr>
              <a:tblGrid>
                <a:gridCol w="1781730"/>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WWW and how big is it?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do I get to the top of the Google search?</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a Digital Footprint?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What is a MAC and IP address?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many sites are dedicated to cats?</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When I press enter on a search, how does it find stuff?</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What are Bots and should I be scared?</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92280" y="1223417"/>
            <a:ext cx="1656184"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661051" cy="5509200"/>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600" dirty="0" smtClean="0">
                <a:latin typeface="Calibri" panose="020F0502020204030204" pitchFamily="34" charset="0"/>
              </a:rPr>
              <a:t>There is a lot of terminology within IT that may come up as a question if some form. </a:t>
            </a:r>
          </a:p>
          <a:p>
            <a:pPr>
              <a:buClr>
                <a:srgbClr val="00B050"/>
              </a:buClr>
            </a:pPr>
            <a:r>
              <a:rPr lang="en-US" sz="1600" b="1" dirty="0" smtClean="0">
                <a:solidFill>
                  <a:srgbClr val="FF0000"/>
                </a:solidFill>
                <a:latin typeface="Calibri" panose="020F0502020204030204" pitchFamily="34" charset="0"/>
              </a:rPr>
              <a:t>Task 12 </a:t>
            </a:r>
            <a:r>
              <a:rPr lang="en-US" sz="1600" dirty="0" smtClean="0">
                <a:solidFill>
                  <a:srgbClr val="FF0000"/>
                </a:solidFill>
                <a:latin typeface="Calibri" panose="020F0502020204030204" pitchFamily="34" charset="0"/>
              </a:rPr>
              <a:t>- For each of the following definitions you need to expand </a:t>
            </a:r>
            <a:r>
              <a:rPr lang="en-US" sz="1600" dirty="0">
                <a:solidFill>
                  <a:srgbClr val="FF0000"/>
                </a:solidFill>
                <a:latin typeface="Calibri" panose="020F0502020204030204" pitchFamily="34" charset="0"/>
              </a:rPr>
              <a:t>on them, by research into further examples of each </a:t>
            </a:r>
            <a:r>
              <a:rPr lang="en-US" sz="1600" dirty="0" smtClean="0">
                <a:solidFill>
                  <a:srgbClr val="FF0000"/>
                </a:solidFill>
                <a:latin typeface="Calibri" panose="020F0502020204030204" pitchFamily="34" charset="0"/>
              </a:rPr>
              <a:t>information format, describing how </a:t>
            </a:r>
            <a:r>
              <a:rPr lang="en-US" sz="1600" dirty="0">
                <a:solidFill>
                  <a:srgbClr val="FF0000"/>
                </a:solidFill>
                <a:latin typeface="Calibri" panose="020F0502020204030204" pitchFamily="34" charset="0"/>
              </a:rPr>
              <a:t>each format </a:t>
            </a:r>
            <a:r>
              <a:rPr lang="en-US" sz="1600" dirty="0" smtClean="0">
                <a:solidFill>
                  <a:srgbClr val="FF0000"/>
                </a:solidFill>
                <a:latin typeface="Calibri" panose="020F0502020204030204" pitchFamily="34" charset="0"/>
              </a:rPr>
              <a:t>meets the </a:t>
            </a:r>
            <a:r>
              <a:rPr lang="en-US" sz="1600" dirty="0">
                <a:solidFill>
                  <a:srgbClr val="FF0000"/>
                </a:solidFill>
                <a:latin typeface="Calibri" panose="020F0502020204030204" pitchFamily="34" charset="0"/>
              </a:rPr>
              <a:t>need of a range of different holders of information.</a:t>
            </a:r>
          </a:p>
          <a:p>
            <a:pPr marL="285750" indent="-285750">
              <a:buClr>
                <a:srgbClr val="00B050"/>
              </a:buClr>
              <a:buFont typeface="Wingdings 3" panose="05040102010807070707" pitchFamily="18" charset="2"/>
              <a:buChar char=""/>
            </a:pPr>
            <a:r>
              <a:rPr lang="en-US" sz="1600" b="1" dirty="0" smtClean="0">
                <a:latin typeface="Calibri" panose="020F0502020204030204" pitchFamily="34" charset="0"/>
              </a:rPr>
              <a:t>Backbone</a:t>
            </a:r>
            <a:r>
              <a:rPr lang="en-US" sz="1600" dirty="0" smtClean="0">
                <a:latin typeface="Calibri" panose="020F0502020204030204" pitchFamily="34" charset="0"/>
              </a:rPr>
              <a:t> </a:t>
            </a:r>
            <a:r>
              <a:rPr lang="en-US" sz="1600" dirty="0">
                <a:latin typeface="Calibri" panose="020F0502020204030204" pitchFamily="34" charset="0"/>
              </a:rPr>
              <a:t>- A high-speed line or series of connections that forms a major pathway within a network</a:t>
            </a:r>
            <a:r>
              <a:rPr lang="en-US" sz="1600" dirty="0" smtClean="0">
                <a:latin typeface="Calibri" panose="020F0502020204030204" pitchFamily="34" charset="0"/>
              </a:rPr>
              <a:t>.</a:t>
            </a:r>
            <a:endParaRPr lang="en-US" sz="1600" dirty="0">
              <a:latin typeface="Calibri" panose="020F0502020204030204" pitchFamily="34" charset="0"/>
            </a:endParaRPr>
          </a:p>
          <a:p>
            <a:pPr marL="285750" indent="-285750">
              <a:buClr>
                <a:srgbClr val="00B050"/>
              </a:buClr>
              <a:buFont typeface="Wingdings 3" panose="05040102010807070707" pitchFamily="18" charset="2"/>
              <a:buChar char=""/>
            </a:pPr>
            <a:r>
              <a:rPr lang="en-US" sz="1600" b="1" dirty="0">
                <a:latin typeface="Calibri" panose="020F0502020204030204" pitchFamily="34" charset="0"/>
              </a:rPr>
              <a:t>Bandwidth</a:t>
            </a:r>
            <a:r>
              <a:rPr lang="en-US" sz="1600" dirty="0">
                <a:latin typeface="Calibri" panose="020F0502020204030204" pitchFamily="34" charset="0"/>
              </a:rPr>
              <a:t> - How much data that can be sent through a network connection (usually Internet). A 56k Dial-Up Modem can send about 57,000 bits in one second. Modern DSL connections are capable of transfers of 100Mbits (100,000,000 bps</a:t>
            </a:r>
            <a:r>
              <a:rPr lang="en-US" sz="1600" dirty="0" smtClean="0">
                <a:latin typeface="Calibri" panose="020F0502020204030204" pitchFamily="34" charset="0"/>
              </a:rPr>
              <a:t>)</a:t>
            </a:r>
            <a:endParaRPr lang="en-US" sz="1600" dirty="0">
              <a:latin typeface="Calibri" panose="020F0502020204030204" pitchFamily="34" charset="0"/>
            </a:endParaRPr>
          </a:p>
          <a:p>
            <a:pPr marL="285750" indent="-285750">
              <a:buClr>
                <a:srgbClr val="00B050"/>
              </a:buClr>
              <a:buFont typeface="Wingdings 3" panose="05040102010807070707" pitchFamily="18" charset="2"/>
              <a:buChar char=""/>
            </a:pPr>
            <a:r>
              <a:rPr lang="en-US" sz="1600" b="1" dirty="0">
                <a:latin typeface="Calibri" panose="020F0502020204030204" pitchFamily="34" charset="0"/>
              </a:rPr>
              <a:t>Blog</a:t>
            </a:r>
            <a:r>
              <a:rPr lang="en-US" sz="1600" dirty="0">
                <a:latin typeface="Calibri" panose="020F0502020204030204" pitchFamily="34" charset="0"/>
              </a:rPr>
              <a:t> - Short for web-log. An web-based journal</a:t>
            </a:r>
            <a:r>
              <a:rPr lang="en-US" sz="1600" dirty="0" smtClean="0">
                <a:latin typeface="Calibri" panose="020F0502020204030204" pitchFamily="34" charset="0"/>
              </a:rPr>
              <a:t>. </a:t>
            </a:r>
            <a:endParaRPr lang="en-US" sz="1600" dirty="0">
              <a:latin typeface="Calibri" panose="020F0502020204030204" pitchFamily="34" charset="0"/>
            </a:endParaRPr>
          </a:p>
          <a:p>
            <a:pPr marL="285750" indent="-285750">
              <a:buClr>
                <a:srgbClr val="00B050"/>
              </a:buClr>
              <a:buFont typeface="Wingdings 3" panose="05040102010807070707" pitchFamily="18" charset="2"/>
              <a:buChar char=""/>
            </a:pPr>
            <a:r>
              <a:rPr lang="en-US" sz="1600" b="1" dirty="0">
                <a:latin typeface="Calibri" panose="020F0502020204030204" pitchFamily="34" charset="0"/>
              </a:rPr>
              <a:t>Browser</a:t>
            </a:r>
            <a:r>
              <a:rPr lang="en-US" sz="1600" dirty="0">
                <a:latin typeface="Calibri" panose="020F0502020204030204" pitchFamily="34" charset="0"/>
              </a:rPr>
              <a:t> - Special software designed to read web pages. Often referred to as a Web </a:t>
            </a:r>
            <a:r>
              <a:rPr lang="en-US" sz="1600" dirty="0" smtClean="0">
                <a:latin typeface="Calibri" panose="020F0502020204030204" pitchFamily="34" charset="0"/>
              </a:rPr>
              <a:t>Browser.</a:t>
            </a:r>
          </a:p>
          <a:p>
            <a:pPr marL="285750" indent="-285750">
              <a:buClr>
                <a:srgbClr val="00B050"/>
              </a:buClr>
              <a:buFont typeface="Wingdings 3" panose="05040102010807070707" pitchFamily="18" charset="2"/>
              <a:buChar char=""/>
            </a:pPr>
            <a:r>
              <a:rPr lang="en-US" sz="1600" b="1" dirty="0" smtClean="0">
                <a:latin typeface="Calibri" panose="020F0502020204030204" pitchFamily="34" charset="0"/>
              </a:rPr>
              <a:t>Client</a:t>
            </a:r>
            <a:r>
              <a:rPr lang="en-US" sz="1600" dirty="0" smtClean="0">
                <a:latin typeface="Calibri" panose="020F0502020204030204" pitchFamily="34" charset="0"/>
              </a:rPr>
              <a:t> </a:t>
            </a:r>
            <a:r>
              <a:rPr lang="en-US" sz="1600" dirty="0">
                <a:latin typeface="Calibri" panose="020F0502020204030204" pitchFamily="34" charset="0"/>
              </a:rPr>
              <a:t>- A piece of software designed to contact and obtain data from a Web Server. An Email Client or Browser Client are examples</a:t>
            </a:r>
            <a:r>
              <a:rPr lang="en-US" sz="1600" dirty="0" smtClean="0">
                <a:latin typeface="Calibri" panose="020F0502020204030204" pitchFamily="34" charset="0"/>
              </a:rPr>
              <a:t>.</a:t>
            </a:r>
            <a:endParaRPr lang="en-US" sz="1600" dirty="0">
              <a:latin typeface="Calibri" panose="020F0502020204030204" pitchFamily="34" charset="0"/>
            </a:endParaRPr>
          </a:p>
          <a:p>
            <a:pPr marL="285750" indent="-285750">
              <a:buClr>
                <a:srgbClr val="00B050"/>
              </a:buClr>
              <a:buFont typeface="Wingdings 3" panose="05040102010807070707" pitchFamily="18" charset="2"/>
              <a:buChar char=""/>
            </a:pPr>
            <a:r>
              <a:rPr lang="en-US" sz="1600" b="1" dirty="0">
                <a:latin typeface="Calibri" panose="020F0502020204030204" pitchFamily="34" charset="0"/>
              </a:rPr>
              <a:t>Client-Side</a:t>
            </a:r>
            <a:r>
              <a:rPr lang="en-US" sz="1600" dirty="0">
                <a:latin typeface="Calibri" panose="020F0502020204030204" pitchFamily="34" charset="0"/>
              </a:rPr>
              <a:t> - Any requirement or procedure that relies upon and executes on the users computer. This basically means the hardware/software set-up being used by a visitor to a website. See: Server-Side</a:t>
            </a:r>
            <a:r>
              <a:rPr lang="en-US" sz="1600" dirty="0" smtClean="0">
                <a:latin typeface="Calibri" panose="020F0502020204030204" pitchFamily="34" charset="0"/>
              </a:rPr>
              <a:t>.</a:t>
            </a:r>
            <a:endParaRPr lang="en-US" sz="1600" dirty="0">
              <a:latin typeface="Calibri" panose="020F0502020204030204" pitchFamily="34" charset="0"/>
            </a:endParaRPr>
          </a:p>
          <a:p>
            <a:pPr marL="285750" indent="-285750">
              <a:buClr>
                <a:srgbClr val="00B050"/>
              </a:buClr>
              <a:buFont typeface="Wingdings 3" panose="05040102010807070707" pitchFamily="18" charset="2"/>
              <a:buChar char=""/>
            </a:pPr>
            <a:r>
              <a:rPr lang="en-US" sz="1600" b="1" dirty="0" smtClean="0">
                <a:latin typeface="Calibri" panose="020F0502020204030204" pitchFamily="34" charset="0"/>
              </a:rPr>
              <a:t>Cookie</a:t>
            </a:r>
            <a:r>
              <a:rPr lang="en-US" sz="1600" dirty="0" smtClean="0">
                <a:latin typeface="Calibri" panose="020F0502020204030204" pitchFamily="34" charset="0"/>
              </a:rPr>
              <a:t> </a:t>
            </a:r>
            <a:r>
              <a:rPr lang="en-US" sz="1600" dirty="0">
                <a:latin typeface="Calibri" panose="020F0502020204030204" pitchFamily="34" charset="0"/>
              </a:rPr>
              <a:t>- A small file sent by a Web Server (usually through a website) to a Web Browser which is saved on the users computer. This file can then be referenced when the user revisits the same Web Sever (website</a:t>
            </a:r>
            <a:r>
              <a:rPr lang="en-US" sz="1600" dirty="0" smtClean="0">
                <a:latin typeface="Calibri" panose="020F0502020204030204" pitchFamily="34" charset="0"/>
              </a:rPr>
              <a:t>).</a:t>
            </a:r>
            <a:endParaRPr lang="en-US" sz="1600" dirty="0">
              <a:latin typeface="Calibri" panose="020F0502020204030204" pitchFamily="34" charset="0"/>
            </a:endParaRPr>
          </a:p>
        </p:txBody>
      </p:sp>
    </p:spTree>
    <p:extLst>
      <p:ext uri="{BB962C8B-B14F-4D97-AF65-F5344CB8AC3E}">
        <p14:creationId xmlns:p14="http://schemas.microsoft.com/office/powerpoint/2010/main" val="2871002326"/>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200" dirty="0" smtClean="0"/>
              <a:t>1.6 </a:t>
            </a:r>
            <a:r>
              <a:rPr lang="en-US" sz="3200" dirty="0"/>
              <a:t>– World wide web information </a:t>
            </a:r>
            <a:r>
              <a:rPr lang="en-US" sz="3200" dirty="0" smtClean="0"/>
              <a:t>terminologies</a:t>
            </a:r>
            <a:endParaRPr lang="en-GB" sz="32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732146176"/>
              </p:ext>
            </p:extLst>
          </p:nvPr>
        </p:nvGraphicFramePr>
        <p:xfrm>
          <a:off x="7002427" y="1196752"/>
          <a:ext cx="1781730" cy="5401821"/>
        </p:xfrm>
        <a:graphic>
          <a:graphicData uri="http://schemas.openxmlformats.org/drawingml/2006/table">
            <a:tbl>
              <a:tblPr firstRow="1" firstCol="1" lastRow="1" lastCol="1" bandRow="1" bandCol="1">
                <a:tableStyleId>{2D5ABB26-0587-4C30-8999-92F81FD0307C}</a:tableStyleId>
              </a:tblPr>
              <a:tblGrid>
                <a:gridCol w="1781730"/>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WWW and how big is it?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do I get to the top of the Google search?</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a Digital Footprint?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What is a MAC and IP address?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many sites are dedicated to cats?</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When I press enter on a search, how does it find stuff?</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What are Bots and should I be scared?</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92280" y="1223417"/>
            <a:ext cx="1656184"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661051" cy="5847755"/>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670" b="1" dirty="0" smtClean="0">
                <a:latin typeface="Calibri" panose="020F0502020204030204" pitchFamily="34" charset="0"/>
              </a:rPr>
              <a:t>CSS</a:t>
            </a:r>
            <a:r>
              <a:rPr lang="en-US" sz="1670" dirty="0" smtClean="0">
                <a:latin typeface="Calibri" panose="020F0502020204030204" pitchFamily="34" charset="0"/>
              </a:rPr>
              <a:t> </a:t>
            </a:r>
            <a:r>
              <a:rPr lang="en-US" sz="1670" dirty="0">
                <a:latin typeface="Calibri" panose="020F0502020204030204" pitchFamily="34" charset="0"/>
              </a:rPr>
              <a:t>- Cascading Style Sheets. A standard for formatting the appearance of webpages, etc. In relation to 'Web Standards' and 'Semantics</a:t>
            </a:r>
            <a:r>
              <a:rPr lang="en-US" sz="1670" dirty="0" smtClean="0">
                <a:latin typeface="Calibri" panose="020F0502020204030204" pitchFamily="34" charset="0"/>
              </a:rPr>
              <a:t>'. </a:t>
            </a:r>
            <a:r>
              <a:rPr lang="en-US" sz="1670" dirty="0">
                <a:latin typeface="Calibri" panose="020F0502020204030204" pitchFamily="34" charset="0"/>
              </a:rPr>
              <a:t>Used alongside HTML, XML, XHTML, etc.</a:t>
            </a:r>
          </a:p>
          <a:p>
            <a:pPr marL="285750" indent="-285750">
              <a:buClr>
                <a:srgbClr val="00B050"/>
              </a:buClr>
              <a:buFont typeface="Wingdings 3" panose="05040102010807070707" pitchFamily="18" charset="2"/>
              <a:buChar char=""/>
            </a:pPr>
            <a:r>
              <a:rPr lang="en-US" sz="1670" b="1" dirty="0" smtClean="0">
                <a:latin typeface="Calibri" panose="020F0502020204030204" pitchFamily="34" charset="0"/>
              </a:rPr>
              <a:t>DHTML</a:t>
            </a:r>
            <a:r>
              <a:rPr lang="en-US" sz="1670" dirty="0" smtClean="0">
                <a:latin typeface="Calibri" panose="020F0502020204030204" pitchFamily="34" charset="0"/>
              </a:rPr>
              <a:t> </a:t>
            </a:r>
            <a:r>
              <a:rPr lang="en-US" sz="1670" dirty="0">
                <a:latin typeface="Calibri" panose="020F0502020204030204" pitchFamily="34" charset="0"/>
              </a:rPr>
              <a:t>- Dynamic </a:t>
            </a:r>
            <a:r>
              <a:rPr lang="en-US" sz="1670" dirty="0" err="1">
                <a:latin typeface="Calibri" panose="020F0502020204030204" pitchFamily="34" charset="0"/>
              </a:rPr>
              <a:t>HyperText</a:t>
            </a:r>
            <a:r>
              <a:rPr lang="en-US" sz="1670" dirty="0">
                <a:latin typeface="Calibri" panose="020F0502020204030204" pitchFamily="34" charset="0"/>
              </a:rPr>
              <a:t> Markup Language. The unofficial name given to webpages that combine HTML, JavaScript, and CSS technologies</a:t>
            </a:r>
            <a:r>
              <a:rPr lang="en-US" sz="1670" dirty="0" smtClean="0">
                <a:latin typeface="Calibri" panose="020F0502020204030204" pitchFamily="34" charset="0"/>
              </a:rPr>
              <a:t>. </a:t>
            </a:r>
            <a:endParaRPr lang="en-US" sz="1670" dirty="0">
              <a:latin typeface="Calibri" panose="020F0502020204030204" pitchFamily="34" charset="0"/>
            </a:endParaRPr>
          </a:p>
          <a:p>
            <a:pPr marL="285750" indent="-285750">
              <a:buClr>
                <a:srgbClr val="00B050"/>
              </a:buClr>
              <a:buFont typeface="Wingdings 3" panose="05040102010807070707" pitchFamily="18" charset="2"/>
              <a:buChar char=""/>
            </a:pPr>
            <a:r>
              <a:rPr lang="en-US" sz="1670" b="1" dirty="0">
                <a:latin typeface="Calibri" panose="020F0502020204030204" pitchFamily="34" charset="0"/>
              </a:rPr>
              <a:t>DNS</a:t>
            </a:r>
            <a:r>
              <a:rPr lang="en-US" sz="1670" dirty="0">
                <a:latin typeface="Calibri" panose="020F0502020204030204" pitchFamily="34" charset="0"/>
              </a:rPr>
              <a:t> - Domain Name System. The system that translates Internet domain names into IP numbers</a:t>
            </a:r>
            <a:r>
              <a:rPr lang="en-US" sz="1670" dirty="0" smtClean="0">
                <a:latin typeface="Calibri" panose="020F0502020204030204" pitchFamily="34" charset="0"/>
              </a:rPr>
              <a:t>.</a:t>
            </a:r>
            <a:endParaRPr lang="en-US" sz="1670" dirty="0">
              <a:latin typeface="Calibri" panose="020F0502020204030204" pitchFamily="34" charset="0"/>
            </a:endParaRPr>
          </a:p>
          <a:p>
            <a:pPr marL="285750" indent="-285750">
              <a:buClr>
                <a:srgbClr val="00B050"/>
              </a:buClr>
              <a:buFont typeface="Wingdings 3" panose="05040102010807070707" pitchFamily="18" charset="2"/>
              <a:buChar char=""/>
            </a:pPr>
            <a:r>
              <a:rPr lang="en-US" sz="1670" b="1" dirty="0">
                <a:latin typeface="Calibri" panose="020F0502020204030204" pitchFamily="34" charset="0"/>
              </a:rPr>
              <a:t>Domain Name </a:t>
            </a:r>
            <a:r>
              <a:rPr lang="en-US" sz="1670" dirty="0">
                <a:latin typeface="Calibri" panose="020F0502020204030204" pitchFamily="34" charset="0"/>
              </a:rPr>
              <a:t>- The unique name that identifies an Internet based website. Example: </a:t>
            </a:r>
            <a:r>
              <a:rPr lang="en-US" sz="1670" dirty="0" smtClean="0">
                <a:latin typeface="Calibri" panose="020F0502020204030204" pitchFamily="34" charset="0"/>
              </a:rPr>
              <a:t>www.yourdomain.com </a:t>
            </a:r>
            <a:endParaRPr lang="en-US" sz="1670" dirty="0">
              <a:latin typeface="Calibri" panose="020F0502020204030204" pitchFamily="34" charset="0"/>
            </a:endParaRPr>
          </a:p>
          <a:p>
            <a:pPr marL="285750" indent="-285750">
              <a:buClr>
                <a:srgbClr val="00B050"/>
              </a:buClr>
              <a:buFont typeface="Wingdings 3" panose="05040102010807070707" pitchFamily="18" charset="2"/>
              <a:buChar char=""/>
            </a:pPr>
            <a:r>
              <a:rPr lang="en-US" sz="1670" b="1" dirty="0">
                <a:latin typeface="Calibri" panose="020F0502020204030204" pitchFamily="34" charset="0"/>
              </a:rPr>
              <a:t>Domain Registrar </a:t>
            </a:r>
            <a:r>
              <a:rPr lang="en-US" sz="1670" dirty="0">
                <a:latin typeface="Calibri" panose="020F0502020204030204" pitchFamily="34" charset="0"/>
              </a:rPr>
              <a:t>– Company that enables customers to register domain names and hosting </a:t>
            </a:r>
            <a:r>
              <a:rPr lang="en-US" sz="1670" dirty="0" smtClean="0">
                <a:latin typeface="Calibri" panose="020F0502020204030204" pitchFamily="34" charset="0"/>
              </a:rPr>
              <a:t>services.</a:t>
            </a:r>
          </a:p>
          <a:p>
            <a:pPr marL="285750" indent="-285750">
              <a:buClr>
                <a:srgbClr val="00B050"/>
              </a:buClr>
              <a:buFont typeface="Wingdings 3" panose="05040102010807070707" pitchFamily="18" charset="2"/>
              <a:buChar char=""/>
            </a:pPr>
            <a:r>
              <a:rPr lang="en-US" sz="1670" b="1" dirty="0" smtClean="0">
                <a:latin typeface="Calibri" panose="020F0502020204030204" pitchFamily="34" charset="0"/>
              </a:rPr>
              <a:t>FTP</a:t>
            </a:r>
            <a:r>
              <a:rPr lang="en-US" sz="1670" dirty="0" smtClean="0">
                <a:latin typeface="Calibri" panose="020F0502020204030204" pitchFamily="34" charset="0"/>
              </a:rPr>
              <a:t> </a:t>
            </a:r>
            <a:r>
              <a:rPr lang="en-US" sz="1670" dirty="0">
                <a:latin typeface="Calibri" panose="020F0502020204030204" pitchFamily="34" charset="0"/>
              </a:rPr>
              <a:t>- File Transfer Protocol. Common method for transferring files between computers via the </a:t>
            </a:r>
            <a:r>
              <a:rPr lang="en-US" sz="1670" dirty="0" smtClean="0">
                <a:latin typeface="Calibri" panose="020F0502020204030204" pitchFamily="34" charset="0"/>
              </a:rPr>
              <a:t>Internet.</a:t>
            </a:r>
          </a:p>
          <a:p>
            <a:pPr marL="285750" indent="-285750">
              <a:buClr>
                <a:srgbClr val="00B050"/>
              </a:buClr>
              <a:buFont typeface="Wingdings 3" panose="05040102010807070707" pitchFamily="18" charset="2"/>
              <a:buChar char=""/>
            </a:pPr>
            <a:r>
              <a:rPr lang="en-US" sz="1670" b="1" dirty="0" smtClean="0">
                <a:latin typeface="Calibri" panose="020F0502020204030204" pitchFamily="34" charset="0"/>
              </a:rPr>
              <a:t>Host</a:t>
            </a:r>
            <a:r>
              <a:rPr lang="en-US" sz="1670" dirty="0" smtClean="0">
                <a:latin typeface="Calibri" panose="020F0502020204030204" pitchFamily="34" charset="0"/>
              </a:rPr>
              <a:t> </a:t>
            </a:r>
            <a:r>
              <a:rPr lang="en-US" sz="1670" dirty="0">
                <a:latin typeface="Calibri" panose="020F0502020204030204" pitchFamily="34" charset="0"/>
              </a:rPr>
              <a:t>- A computer that stores and serves web pages over the Web. Most people rent web space for their website from specialist 'Hosting' providers</a:t>
            </a:r>
            <a:r>
              <a:rPr lang="en-US" sz="1670" dirty="0" smtClean="0">
                <a:latin typeface="Calibri" panose="020F0502020204030204" pitchFamily="34" charset="0"/>
              </a:rPr>
              <a:t>.</a:t>
            </a:r>
            <a:endParaRPr lang="en-US" sz="1670" dirty="0">
              <a:latin typeface="Calibri" panose="020F0502020204030204" pitchFamily="34" charset="0"/>
            </a:endParaRPr>
          </a:p>
          <a:p>
            <a:pPr marL="285750" indent="-285750">
              <a:buClr>
                <a:srgbClr val="00B050"/>
              </a:buClr>
              <a:buFont typeface="Wingdings 3" panose="05040102010807070707" pitchFamily="18" charset="2"/>
              <a:buChar char=""/>
            </a:pPr>
            <a:r>
              <a:rPr lang="en-US" sz="1670" b="1" dirty="0">
                <a:latin typeface="Calibri" panose="020F0502020204030204" pitchFamily="34" charset="0"/>
              </a:rPr>
              <a:t>HTML</a:t>
            </a:r>
            <a:r>
              <a:rPr lang="en-US" sz="1670" dirty="0">
                <a:latin typeface="Calibri" panose="020F0502020204030204" pitchFamily="34" charset="0"/>
              </a:rPr>
              <a:t> - Hyper Text Mark-Up Language. Standard Mark-Up coding language for creating web pages. It is the source code that the computer reads to create the page.  See: </a:t>
            </a:r>
            <a:r>
              <a:rPr lang="en-US" sz="1670" dirty="0" smtClean="0">
                <a:latin typeface="Calibri" panose="020F0502020204030204" pitchFamily="34" charset="0"/>
              </a:rPr>
              <a:t>HTTP </a:t>
            </a:r>
            <a:endParaRPr lang="en-US" sz="1670" dirty="0">
              <a:latin typeface="Calibri" panose="020F0502020204030204" pitchFamily="34" charset="0"/>
            </a:endParaRPr>
          </a:p>
          <a:p>
            <a:pPr marL="285750" indent="-285750">
              <a:buClr>
                <a:srgbClr val="00B050"/>
              </a:buClr>
              <a:buFont typeface="Wingdings 3" panose="05040102010807070707" pitchFamily="18" charset="2"/>
              <a:buChar char=""/>
            </a:pPr>
            <a:r>
              <a:rPr lang="en-US" sz="1670" b="1" dirty="0">
                <a:latin typeface="Calibri" panose="020F0502020204030204" pitchFamily="34" charset="0"/>
              </a:rPr>
              <a:t>HTTP</a:t>
            </a:r>
            <a:r>
              <a:rPr lang="en-US" sz="1670" dirty="0">
                <a:latin typeface="Calibri" panose="020F0502020204030204" pitchFamily="34" charset="0"/>
              </a:rPr>
              <a:t> - Hyper Text Transfer Protocol. Standard protocol for addressing Hyper Text web pages on the web. See: </a:t>
            </a:r>
            <a:r>
              <a:rPr lang="en-US" sz="1670" dirty="0" smtClean="0">
                <a:latin typeface="Calibri" panose="020F0502020204030204" pitchFamily="34" charset="0"/>
              </a:rPr>
              <a:t>HTML</a:t>
            </a:r>
            <a:endParaRPr lang="en-US" sz="1670" dirty="0">
              <a:latin typeface="Calibri" panose="020F0502020204030204" pitchFamily="34" charset="0"/>
            </a:endParaRPr>
          </a:p>
        </p:txBody>
      </p:sp>
    </p:spTree>
    <p:extLst>
      <p:ext uri="{BB962C8B-B14F-4D97-AF65-F5344CB8AC3E}">
        <p14:creationId xmlns:p14="http://schemas.microsoft.com/office/powerpoint/2010/main" val="2434525884"/>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200" dirty="0" smtClean="0"/>
              <a:t>1.6 </a:t>
            </a:r>
            <a:r>
              <a:rPr lang="en-US" sz="3200" dirty="0"/>
              <a:t>– World wide web information </a:t>
            </a:r>
            <a:r>
              <a:rPr lang="en-US" sz="3200" dirty="0" smtClean="0"/>
              <a:t>terminologies</a:t>
            </a:r>
            <a:endParaRPr lang="en-GB" sz="32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732146176"/>
              </p:ext>
            </p:extLst>
          </p:nvPr>
        </p:nvGraphicFramePr>
        <p:xfrm>
          <a:off x="7002427" y="1196752"/>
          <a:ext cx="1781730" cy="5401821"/>
        </p:xfrm>
        <a:graphic>
          <a:graphicData uri="http://schemas.openxmlformats.org/drawingml/2006/table">
            <a:tbl>
              <a:tblPr firstRow="1" firstCol="1" lastRow="1" lastCol="1" bandRow="1" bandCol="1">
                <a:tableStyleId>{2D5ABB26-0587-4C30-8999-92F81FD0307C}</a:tableStyleId>
              </a:tblPr>
              <a:tblGrid>
                <a:gridCol w="1781730"/>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WWW and how big is it?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do I get to the top of the Google search?</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a Digital Footprint?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What is a MAC and IP address?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many sites are dedicated to cats?</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When I press enter on a search, how does it find stuff?</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What are Bots and should I be scared?</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92280" y="1223417"/>
            <a:ext cx="1656184"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661051" cy="5489195"/>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670" b="1" dirty="0">
                <a:latin typeface="Calibri" panose="020F0502020204030204" pitchFamily="34" charset="0"/>
              </a:rPr>
              <a:t>IP Address or Number </a:t>
            </a:r>
            <a:r>
              <a:rPr lang="en-US" sz="1670" dirty="0">
                <a:latin typeface="Calibri" panose="020F0502020204030204" pitchFamily="34" charset="0"/>
              </a:rPr>
              <a:t>- Internet Protocol. Every computer that accesses the Internet must have a unique identifying </a:t>
            </a:r>
            <a:r>
              <a:rPr lang="en-US" sz="1670" dirty="0" smtClean="0">
                <a:latin typeface="Calibri" panose="020F0502020204030204" pitchFamily="34" charset="0"/>
              </a:rPr>
              <a:t>number.</a:t>
            </a:r>
          </a:p>
          <a:p>
            <a:pPr marL="285750" indent="-285750">
              <a:buClr>
                <a:srgbClr val="00B050"/>
              </a:buClr>
              <a:buFont typeface="Wingdings 3" panose="05040102010807070707" pitchFamily="18" charset="2"/>
              <a:buChar char=""/>
            </a:pPr>
            <a:r>
              <a:rPr lang="en-US" sz="1670" b="1" dirty="0" smtClean="0">
                <a:latin typeface="Calibri" panose="020F0502020204030204" pitchFamily="34" charset="0"/>
              </a:rPr>
              <a:t>ISP</a:t>
            </a:r>
            <a:r>
              <a:rPr lang="en-US" sz="1670" dirty="0" smtClean="0">
                <a:latin typeface="Calibri" panose="020F0502020204030204" pitchFamily="34" charset="0"/>
              </a:rPr>
              <a:t> - Internet Service Provider. Companies that provide a means for their users to access the Internet.</a:t>
            </a:r>
          </a:p>
          <a:p>
            <a:pPr marL="285750" indent="-285750">
              <a:buClr>
                <a:srgbClr val="00B050"/>
              </a:buClr>
              <a:buFont typeface="Wingdings 3" panose="05040102010807070707" pitchFamily="18" charset="2"/>
              <a:buChar char=""/>
            </a:pPr>
            <a:r>
              <a:rPr lang="en-US" sz="1670" b="1" dirty="0" smtClean="0">
                <a:latin typeface="Calibri" panose="020F0502020204030204" pitchFamily="34" charset="0"/>
              </a:rPr>
              <a:t>Java</a:t>
            </a:r>
            <a:r>
              <a:rPr lang="en-US" sz="1670" dirty="0" smtClean="0">
                <a:latin typeface="Calibri" panose="020F0502020204030204" pitchFamily="34" charset="0"/>
              </a:rPr>
              <a:t> - Sophisticated programming language developed by Sun Microsystems. Used often on the Web because, unlike other languages (C++), it is not system or platform dependent. (i.e. Windows, Linux, Mac, Unix). </a:t>
            </a:r>
          </a:p>
          <a:p>
            <a:pPr marL="285750" indent="-285750">
              <a:buClr>
                <a:srgbClr val="00B050"/>
              </a:buClr>
              <a:buFont typeface="Wingdings 3" panose="05040102010807070707" pitchFamily="18" charset="2"/>
              <a:buChar char=""/>
            </a:pPr>
            <a:r>
              <a:rPr lang="en-US" sz="1670" b="1" dirty="0" smtClean="0">
                <a:latin typeface="Calibri" panose="020F0502020204030204" pitchFamily="34" charset="0"/>
              </a:rPr>
              <a:t>JavaScript</a:t>
            </a:r>
            <a:r>
              <a:rPr lang="en-US" sz="1670" dirty="0" smtClean="0">
                <a:latin typeface="Calibri" panose="020F0502020204030204" pitchFamily="34" charset="0"/>
              </a:rPr>
              <a:t> - Scripting language often used on webpages. Not to be confused with Java.</a:t>
            </a:r>
          </a:p>
          <a:p>
            <a:pPr marL="285750" indent="-285750">
              <a:buClr>
                <a:srgbClr val="00B050"/>
              </a:buClr>
              <a:buFont typeface="Wingdings 3" panose="05040102010807070707" pitchFamily="18" charset="2"/>
              <a:buChar char=""/>
            </a:pPr>
            <a:r>
              <a:rPr lang="en-US" sz="1670" b="1" dirty="0" smtClean="0">
                <a:latin typeface="Calibri" panose="020F0502020204030204" pitchFamily="34" charset="0"/>
              </a:rPr>
              <a:t>Keywords</a:t>
            </a:r>
            <a:r>
              <a:rPr lang="en-US" sz="1670" dirty="0" smtClean="0">
                <a:latin typeface="Calibri" panose="020F0502020204030204" pitchFamily="34" charset="0"/>
              </a:rPr>
              <a:t> - Meta Tag used in HTML. Used to identify/describe the purpose of a web page. Search Engines use this information when indexing. Sometimes used as a general term to describe words you wish to target as part of SEO.</a:t>
            </a:r>
          </a:p>
          <a:p>
            <a:pPr marL="285750" indent="-285750">
              <a:buClr>
                <a:srgbClr val="00B050"/>
              </a:buClr>
              <a:buFont typeface="Wingdings 3" panose="05040102010807070707" pitchFamily="18" charset="2"/>
              <a:buChar char=""/>
            </a:pPr>
            <a:r>
              <a:rPr lang="en-US" sz="1670" b="1" dirty="0" smtClean="0">
                <a:latin typeface="Calibri" panose="020F0502020204030204" pitchFamily="34" charset="0"/>
              </a:rPr>
              <a:t>Linux</a:t>
            </a:r>
            <a:r>
              <a:rPr lang="en-US" sz="1670" dirty="0" smtClean="0">
                <a:latin typeface="Calibri" panose="020F0502020204030204" pitchFamily="34" charset="0"/>
              </a:rPr>
              <a:t> - Computer operating system. An open source system developed to run on desktop PC's, servers, etc.</a:t>
            </a:r>
          </a:p>
          <a:p>
            <a:pPr marL="285750" indent="-285750">
              <a:buClr>
                <a:srgbClr val="00B050"/>
              </a:buClr>
              <a:buFont typeface="Wingdings 3" panose="05040102010807070707" pitchFamily="18" charset="2"/>
              <a:buChar char=""/>
            </a:pPr>
            <a:r>
              <a:rPr lang="en-US" sz="1670" b="1" dirty="0" smtClean="0">
                <a:latin typeface="Calibri" panose="020F0502020204030204" pitchFamily="34" charset="0"/>
              </a:rPr>
              <a:t>Meta Tags </a:t>
            </a:r>
            <a:r>
              <a:rPr lang="en-US" sz="1670" dirty="0" smtClean="0">
                <a:latin typeface="Calibri" panose="020F0502020204030204" pitchFamily="34" charset="0"/>
              </a:rPr>
              <a:t>- Tags used in HTML that are not displayed in the resulting webpage. Used to identify/describe the purpose of a webpage. Search Engines can use this information when indexing.</a:t>
            </a:r>
          </a:p>
          <a:p>
            <a:pPr marL="285750" indent="-285750">
              <a:buClr>
                <a:srgbClr val="00B050"/>
              </a:buClr>
              <a:buFont typeface="Wingdings 3" panose="05040102010807070707" pitchFamily="18" charset="2"/>
              <a:buChar char=""/>
            </a:pPr>
            <a:r>
              <a:rPr lang="en-US" sz="1670" b="1" dirty="0" smtClean="0">
                <a:latin typeface="Calibri" panose="020F0502020204030204" pitchFamily="34" charset="0"/>
              </a:rPr>
              <a:t>MySQL</a:t>
            </a:r>
            <a:r>
              <a:rPr lang="en-US" sz="1670" dirty="0" smtClean="0">
                <a:latin typeface="Calibri" panose="020F0502020204030204" pitchFamily="34" charset="0"/>
              </a:rPr>
              <a:t> - Open-Source sever-side database technology, often used in conjunction with PHP.</a:t>
            </a:r>
          </a:p>
        </p:txBody>
      </p:sp>
    </p:spTree>
    <p:extLst>
      <p:ext uri="{BB962C8B-B14F-4D97-AF65-F5344CB8AC3E}">
        <p14:creationId xmlns:p14="http://schemas.microsoft.com/office/powerpoint/2010/main" val="1271960882"/>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200" dirty="0" smtClean="0"/>
              <a:t>1.6 </a:t>
            </a:r>
            <a:r>
              <a:rPr lang="en-US" sz="3200" dirty="0"/>
              <a:t>– World wide web information </a:t>
            </a:r>
            <a:r>
              <a:rPr lang="en-US" sz="3200" dirty="0" smtClean="0"/>
              <a:t>terminologies</a:t>
            </a:r>
            <a:endParaRPr lang="en-GB" sz="32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732146176"/>
              </p:ext>
            </p:extLst>
          </p:nvPr>
        </p:nvGraphicFramePr>
        <p:xfrm>
          <a:off x="7002427" y="1196752"/>
          <a:ext cx="1781730" cy="5401821"/>
        </p:xfrm>
        <a:graphic>
          <a:graphicData uri="http://schemas.openxmlformats.org/drawingml/2006/table">
            <a:tbl>
              <a:tblPr firstRow="1" firstCol="1" lastRow="1" lastCol="1" bandRow="1" bandCol="1">
                <a:tableStyleId>{2D5ABB26-0587-4C30-8999-92F81FD0307C}</a:tableStyleId>
              </a:tblPr>
              <a:tblGrid>
                <a:gridCol w="1781730"/>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WWW and how big is it?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do I get to the top of the Google search?</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a Digital Footprint?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What is a MAC and IP address?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many sites are dedicated to cats?</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When I press enter on a search, how does it find stuff?</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What are Bots and should I be scared?</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92280" y="1223417"/>
            <a:ext cx="1656184"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661051" cy="5407634"/>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570" b="1" dirty="0" smtClean="0">
                <a:latin typeface="Calibri" panose="020F0502020204030204" pitchFamily="34" charset="0"/>
              </a:rPr>
              <a:t>Open Source </a:t>
            </a:r>
            <a:r>
              <a:rPr lang="en-US" sz="1570" dirty="0" smtClean="0">
                <a:latin typeface="Calibri" panose="020F0502020204030204" pitchFamily="34" charset="0"/>
              </a:rPr>
              <a:t>- Any kind of computer software, program, application, script, </a:t>
            </a:r>
            <a:r>
              <a:rPr lang="en-US" sz="1570" dirty="0" err="1" smtClean="0">
                <a:latin typeface="Calibri" panose="020F0502020204030204" pitchFamily="34" charset="0"/>
              </a:rPr>
              <a:t>etc</a:t>
            </a:r>
            <a:r>
              <a:rPr lang="en-US" sz="1570" dirty="0" smtClean="0">
                <a:latin typeface="Calibri" panose="020F0502020204030204" pitchFamily="34" charset="0"/>
              </a:rPr>
              <a:t>, who's source code can be legally viewed and modified. Software that is often developed by a community. Open Source software is usually free to use.</a:t>
            </a:r>
          </a:p>
          <a:p>
            <a:pPr marL="285750" indent="-285750">
              <a:buClr>
                <a:srgbClr val="00B050"/>
              </a:buClr>
              <a:buFont typeface="Wingdings 3" panose="05040102010807070707" pitchFamily="18" charset="2"/>
              <a:buChar char=""/>
            </a:pPr>
            <a:r>
              <a:rPr lang="en-US" sz="1570" b="1" dirty="0" smtClean="0">
                <a:latin typeface="Calibri" panose="020F0502020204030204" pitchFamily="34" charset="0"/>
              </a:rPr>
              <a:t>RSS</a:t>
            </a:r>
            <a:r>
              <a:rPr lang="en-US" sz="1570" dirty="0" smtClean="0">
                <a:latin typeface="Calibri" panose="020F0502020204030204" pitchFamily="34" charset="0"/>
              </a:rPr>
              <a:t> – A method of communication large amounts of information in a BBS format for a selected audience.</a:t>
            </a:r>
          </a:p>
          <a:p>
            <a:pPr marL="285750" indent="-285750">
              <a:buClr>
                <a:srgbClr val="00B050"/>
              </a:buClr>
              <a:buFont typeface="Wingdings 3" panose="05040102010807070707" pitchFamily="18" charset="2"/>
              <a:buChar char=""/>
            </a:pPr>
            <a:r>
              <a:rPr lang="en-US" sz="1570" b="1" dirty="0" smtClean="0">
                <a:latin typeface="Calibri" panose="020F0502020204030204" pitchFamily="34" charset="0"/>
              </a:rPr>
              <a:t>PHP</a:t>
            </a:r>
            <a:r>
              <a:rPr lang="en-US" sz="1570" dirty="0" smtClean="0">
                <a:latin typeface="Calibri" panose="020F0502020204030204" pitchFamily="34" charset="0"/>
              </a:rPr>
              <a:t> - Popular Open-Source 'middleware' scripting/programming language used to build 'web applications'.</a:t>
            </a:r>
          </a:p>
          <a:p>
            <a:pPr marL="285750" indent="-285750">
              <a:buClr>
                <a:srgbClr val="00B050"/>
              </a:buClr>
              <a:buFont typeface="Wingdings 3" panose="05040102010807070707" pitchFamily="18" charset="2"/>
              <a:buChar char=""/>
            </a:pPr>
            <a:r>
              <a:rPr lang="en-US" sz="1570" b="1" dirty="0" smtClean="0">
                <a:latin typeface="Calibri" panose="020F0502020204030204" pitchFamily="34" charset="0"/>
              </a:rPr>
              <a:t>SEO</a:t>
            </a:r>
            <a:r>
              <a:rPr lang="en-US" sz="1570" dirty="0" smtClean="0">
                <a:latin typeface="Calibri" panose="020F0502020204030204" pitchFamily="34" charset="0"/>
              </a:rPr>
              <a:t> - Search Engine </a:t>
            </a:r>
            <a:r>
              <a:rPr lang="en-US" sz="1570" dirty="0" err="1" smtClean="0">
                <a:latin typeface="Calibri" panose="020F0502020204030204" pitchFamily="34" charset="0"/>
              </a:rPr>
              <a:t>Optimisation</a:t>
            </a:r>
            <a:r>
              <a:rPr lang="en-US" sz="1570" dirty="0" smtClean="0">
                <a:latin typeface="Calibri" panose="020F0502020204030204" pitchFamily="34" charset="0"/>
              </a:rPr>
              <a:t>. A technique for making a website Search Engine 'friendly'.</a:t>
            </a:r>
          </a:p>
          <a:p>
            <a:pPr marL="285750" indent="-285750">
              <a:buClr>
                <a:srgbClr val="00B050"/>
              </a:buClr>
              <a:buFont typeface="Wingdings 3" panose="05040102010807070707" pitchFamily="18" charset="2"/>
              <a:buChar char=""/>
            </a:pPr>
            <a:r>
              <a:rPr lang="en-US" sz="1570" b="1" dirty="0" smtClean="0">
                <a:latin typeface="Calibri" panose="020F0502020204030204" pitchFamily="34" charset="0"/>
              </a:rPr>
              <a:t>SMTP</a:t>
            </a:r>
            <a:r>
              <a:rPr lang="en-US" sz="1570" dirty="0" smtClean="0">
                <a:latin typeface="Calibri" panose="020F0502020204030204" pitchFamily="34" charset="0"/>
              </a:rPr>
              <a:t> - Simple Mail Transfer Protocol. Common protocol used to send email from server to server via the Internet.</a:t>
            </a:r>
          </a:p>
          <a:p>
            <a:pPr marL="285750" indent="-285750">
              <a:buClr>
                <a:srgbClr val="00B050"/>
              </a:buClr>
              <a:buFont typeface="Wingdings 3" panose="05040102010807070707" pitchFamily="18" charset="2"/>
              <a:buChar char=""/>
            </a:pPr>
            <a:r>
              <a:rPr lang="en-US" sz="1570" b="1" dirty="0" smtClean="0">
                <a:latin typeface="Calibri" panose="020F0502020204030204" pitchFamily="34" charset="0"/>
              </a:rPr>
              <a:t>SQL</a:t>
            </a:r>
            <a:r>
              <a:rPr lang="en-US" sz="1570" dirty="0" smtClean="0">
                <a:latin typeface="Calibri" panose="020F0502020204030204" pitchFamily="34" charset="0"/>
              </a:rPr>
              <a:t> - Structured Query Language. A language for sending queries to databases.</a:t>
            </a:r>
          </a:p>
          <a:p>
            <a:pPr marL="285750" indent="-285750">
              <a:buClr>
                <a:srgbClr val="00B050"/>
              </a:buClr>
              <a:buFont typeface="Wingdings 3" panose="05040102010807070707" pitchFamily="18" charset="2"/>
              <a:buChar char=""/>
            </a:pPr>
            <a:r>
              <a:rPr lang="en-US" sz="1570" b="1" dirty="0" smtClean="0">
                <a:latin typeface="Calibri" panose="020F0502020204030204" pitchFamily="34" charset="0"/>
              </a:rPr>
              <a:t>SSL</a:t>
            </a:r>
            <a:r>
              <a:rPr lang="en-US" sz="1570" dirty="0" smtClean="0">
                <a:latin typeface="Calibri" panose="020F0502020204030204" pitchFamily="34" charset="0"/>
              </a:rPr>
              <a:t> - Secure Socket Layer. Protocol to enable encrypted communications across the Internet,</a:t>
            </a:r>
          </a:p>
          <a:p>
            <a:pPr marL="285750" indent="-285750">
              <a:buClr>
                <a:srgbClr val="00B050"/>
              </a:buClr>
              <a:buFont typeface="Wingdings 3" panose="05040102010807070707" pitchFamily="18" charset="2"/>
              <a:buChar char=""/>
            </a:pPr>
            <a:r>
              <a:rPr lang="en-US" sz="1570" b="1" dirty="0" smtClean="0">
                <a:latin typeface="Calibri" panose="020F0502020204030204" pitchFamily="34" charset="0"/>
              </a:rPr>
              <a:t>Unix</a:t>
            </a:r>
            <a:r>
              <a:rPr lang="en-US" sz="1570" dirty="0" smtClean="0">
                <a:latin typeface="Calibri" panose="020F0502020204030204" pitchFamily="34" charset="0"/>
              </a:rPr>
              <a:t> - Operating System often used on Server computers.</a:t>
            </a:r>
          </a:p>
          <a:p>
            <a:pPr marL="285750" indent="-285750">
              <a:buClr>
                <a:srgbClr val="00B050"/>
              </a:buClr>
              <a:buFont typeface="Wingdings 3" panose="05040102010807070707" pitchFamily="18" charset="2"/>
              <a:buChar char=""/>
            </a:pPr>
            <a:r>
              <a:rPr lang="en-US" sz="1570" b="1" dirty="0" smtClean="0">
                <a:latin typeface="Calibri" panose="020F0502020204030204" pitchFamily="34" charset="0"/>
              </a:rPr>
              <a:t>URL</a:t>
            </a:r>
            <a:r>
              <a:rPr lang="en-US" sz="1570" dirty="0" smtClean="0">
                <a:latin typeface="Calibri" panose="020F0502020204030204" pitchFamily="34" charset="0"/>
              </a:rPr>
              <a:t> - Uniform Resource Locator. At its simplest, URL can be seen to be synonymous with a 'web address'.</a:t>
            </a:r>
          </a:p>
          <a:p>
            <a:pPr marL="285750" indent="-285750">
              <a:buClr>
                <a:srgbClr val="00B050"/>
              </a:buClr>
              <a:buFont typeface="Wingdings 3" panose="05040102010807070707" pitchFamily="18" charset="2"/>
              <a:buChar char=""/>
            </a:pPr>
            <a:r>
              <a:rPr lang="en-US" sz="1570" b="1" dirty="0" smtClean="0">
                <a:latin typeface="Calibri" panose="020F0502020204030204" pitchFamily="34" charset="0"/>
              </a:rPr>
              <a:t>Web host </a:t>
            </a:r>
            <a:r>
              <a:rPr lang="en-US" sz="1570" dirty="0" smtClean="0">
                <a:latin typeface="Calibri" panose="020F0502020204030204" pitchFamily="34" charset="0"/>
              </a:rPr>
              <a:t>-the computer that has the ability to display the website on the World Wide Web so that everyone can see it worldwide.</a:t>
            </a:r>
          </a:p>
          <a:p>
            <a:pPr marL="285750" indent="-285750">
              <a:buClr>
                <a:srgbClr val="00B050"/>
              </a:buClr>
              <a:buFont typeface="Wingdings 3" panose="05040102010807070707" pitchFamily="18" charset="2"/>
              <a:buChar char=""/>
            </a:pPr>
            <a:r>
              <a:rPr lang="en-US" sz="1570" b="1" dirty="0" smtClean="0">
                <a:latin typeface="Calibri" panose="020F0502020204030204" pitchFamily="34" charset="0"/>
              </a:rPr>
              <a:t>Web Server- </a:t>
            </a:r>
            <a:r>
              <a:rPr lang="en-US" sz="1570" dirty="0" smtClean="0">
                <a:latin typeface="Calibri" panose="020F0502020204030204" pitchFamily="34" charset="0"/>
              </a:rPr>
              <a:t>a computer that is only used to display websites and webpages.</a:t>
            </a:r>
            <a:endParaRPr lang="en-US" sz="1570" dirty="0">
              <a:latin typeface="Calibri" panose="020F0502020204030204" pitchFamily="34" charset="0"/>
            </a:endParaRPr>
          </a:p>
        </p:txBody>
      </p:sp>
    </p:spTree>
    <p:extLst>
      <p:ext uri="{BB962C8B-B14F-4D97-AF65-F5344CB8AC3E}">
        <p14:creationId xmlns:p14="http://schemas.microsoft.com/office/powerpoint/2010/main" val="3024690137"/>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2800" dirty="0"/>
              <a:t>1</a:t>
            </a:r>
            <a:r>
              <a:rPr lang="en-US" sz="2800" dirty="0" smtClean="0"/>
              <a:t>.7 </a:t>
            </a:r>
            <a:r>
              <a:rPr lang="en-US" sz="2800" dirty="0"/>
              <a:t>– Accessibility of world wide web information </a:t>
            </a:r>
            <a:r>
              <a:rPr lang="en-US" sz="2800" dirty="0" smtClean="0"/>
              <a:t>formats</a:t>
            </a:r>
            <a:endParaRPr lang="en-US" sz="2800" b="0" dirty="0"/>
          </a:p>
        </p:txBody>
      </p:sp>
      <p:graphicFrame>
        <p:nvGraphicFramePr>
          <p:cNvPr id="25" name="Table 24"/>
          <p:cNvGraphicFramePr>
            <a:graphicFrameLocks noGrp="1"/>
          </p:cNvGraphicFramePr>
          <p:nvPr>
            <p:extLst>
              <p:ext uri="{D42A27DB-BD31-4B8C-83A1-F6EECF244321}">
                <p14:modId xmlns:p14="http://schemas.microsoft.com/office/powerpoint/2010/main" val="1829587288"/>
              </p:ext>
            </p:extLst>
          </p:nvPr>
        </p:nvGraphicFramePr>
        <p:xfrm>
          <a:off x="7164288" y="1123522"/>
          <a:ext cx="1619868" cy="5473829"/>
        </p:xfrm>
        <a:graphic>
          <a:graphicData uri="http://schemas.openxmlformats.org/drawingml/2006/table">
            <a:tbl>
              <a:tblPr firstRow="1" firstCol="1" lastRow="1" lastCol="1" bandRow="1" bandCol="1">
                <a:tableStyleId>{2D5ABB26-0587-4C30-8999-92F81FD0307C}</a:tableStyleId>
              </a:tblPr>
              <a:tblGrid>
                <a:gridCol w="1619868"/>
              </a:tblGrid>
              <a:tr h="382777">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091052">
                <a:tc>
                  <a:txBody>
                    <a:bodyPr/>
                    <a:lstStyle/>
                    <a:p>
                      <a:pPr marL="177800" indent="-177800" algn="l">
                        <a:spcAft>
                          <a:spcPts val="600"/>
                        </a:spcAft>
                        <a:buFontTx/>
                        <a:buBlip>
                          <a:blip r:embed="rId5"/>
                        </a:buBlip>
                      </a:pPr>
                      <a:r>
                        <a:rPr lang="en-GB" sz="1500" baseline="0" dirty="0" smtClean="0">
                          <a:solidFill>
                            <a:srgbClr val="FF0000"/>
                          </a:solidFill>
                          <a:effectLst/>
                          <a:latin typeface="Arial" pitchFamily="34" charset="0"/>
                          <a:ea typeface="Times New Roman"/>
                          <a:cs typeface="Arial" pitchFamily="34" charset="0"/>
                        </a:rPr>
                        <a:t>When will the web have Braille</a:t>
                      </a:r>
                    </a:p>
                    <a:p>
                      <a:pPr marL="177800" indent="-177800" algn="l">
                        <a:spcAft>
                          <a:spcPts val="600"/>
                        </a:spcAft>
                        <a:buFontTx/>
                        <a:buBlip>
                          <a:blip r:embed="rId5"/>
                        </a:buBlip>
                      </a:pPr>
                      <a:r>
                        <a:rPr lang="en-GB" sz="1500" baseline="0" dirty="0" smtClean="0">
                          <a:solidFill>
                            <a:schemeClr val="tx1"/>
                          </a:solidFill>
                          <a:effectLst/>
                          <a:latin typeface="Arial" pitchFamily="34" charset="0"/>
                          <a:ea typeface="Times New Roman"/>
                          <a:cs typeface="Arial" pitchFamily="34" charset="0"/>
                        </a:rPr>
                        <a:t>Text to voice for Internet pages.</a:t>
                      </a:r>
                    </a:p>
                    <a:p>
                      <a:pPr marL="177800" indent="-177800" algn="l">
                        <a:spcAft>
                          <a:spcPts val="600"/>
                        </a:spcAft>
                        <a:buFontTx/>
                        <a:buBlip>
                          <a:blip r:embed="rId5"/>
                        </a:buBlip>
                      </a:pPr>
                      <a:r>
                        <a:rPr lang="en-GB" sz="1500" baseline="0" dirty="0" smtClean="0">
                          <a:solidFill>
                            <a:srgbClr val="FF0000"/>
                          </a:solidFill>
                          <a:effectLst/>
                          <a:latin typeface="Arial" pitchFamily="34" charset="0"/>
                          <a:ea typeface="Times New Roman"/>
                          <a:cs typeface="Arial" pitchFamily="34" charset="0"/>
                        </a:rPr>
                        <a:t>Can you name 4 accessibility options on websites.</a:t>
                      </a:r>
                    </a:p>
                    <a:p>
                      <a:pPr marL="177800" indent="-177800" algn="l">
                        <a:spcAft>
                          <a:spcPts val="600"/>
                        </a:spcAft>
                        <a:buFontTx/>
                        <a:buBlip>
                          <a:blip r:embed="rId5"/>
                        </a:buBlip>
                      </a:pPr>
                      <a:r>
                        <a:rPr lang="en-GB" sz="1500" baseline="0" dirty="0" smtClean="0">
                          <a:solidFill>
                            <a:schemeClr val="tx1"/>
                          </a:solidFill>
                          <a:effectLst/>
                          <a:latin typeface="Arial" pitchFamily="34" charset="0"/>
                          <a:ea typeface="Times New Roman"/>
                          <a:cs typeface="Arial" pitchFamily="34" charset="0"/>
                        </a:rPr>
                        <a:t>There are 3 colour blind types, name them.</a:t>
                      </a:r>
                    </a:p>
                    <a:p>
                      <a:pPr marL="177800" indent="-177800" algn="l">
                        <a:spcAft>
                          <a:spcPts val="600"/>
                        </a:spcAft>
                        <a:buFontTx/>
                        <a:buBlip>
                          <a:blip r:embed="rId5"/>
                        </a:buBlip>
                      </a:pPr>
                      <a:r>
                        <a:rPr lang="en-US" sz="1500" baseline="0" dirty="0" smtClean="0">
                          <a:solidFill>
                            <a:srgbClr val="FF0000"/>
                          </a:solidFill>
                          <a:effectLst/>
                          <a:latin typeface="Arial" pitchFamily="34" charset="0"/>
                          <a:ea typeface="Times New Roman"/>
                          <a:cs typeface="Arial" pitchFamily="34" charset="0"/>
                        </a:rPr>
                        <a:t>Different kinds of keyboards.</a:t>
                      </a:r>
                      <a:endParaRPr lang="en-GB" sz="150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5"/>
                        </a:buBlip>
                      </a:pPr>
                      <a:r>
                        <a:rPr lang="en-US" sz="1500" baseline="0" dirty="0" smtClean="0">
                          <a:solidFill>
                            <a:schemeClr val="tx1"/>
                          </a:solidFill>
                          <a:effectLst/>
                          <a:latin typeface="Arial" pitchFamily="34" charset="0"/>
                          <a:ea typeface="Times New Roman"/>
                          <a:cs typeface="Arial" pitchFamily="34" charset="0"/>
                        </a:rPr>
                        <a:t>Will VR be the next big thing in terms of accessibility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36296" y="1124744"/>
            <a:ext cx="1440160"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805069" cy="2225225"/>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540" dirty="0">
                <a:latin typeface="Calibri" panose="020F0502020204030204" pitchFamily="34" charset="0"/>
              </a:rPr>
              <a:t>The Web is fundamentally designed to work for all people, whatever their hardware, software, language, culture, location, or physical or mental ability. When the Web meets this goal, it is accessible to people with a diverse range of hearing, movement, sight, and cognitive ability.</a:t>
            </a:r>
          </a:p>
          <a:p>
            <a:pPr marL="285750" indent="-285750">
              <a:buClr>
                <a:srgbClr val="00B050"/>
              </a:buClr>
              <a:buFont typeface="Wingdings 3" panose="05040102010807070707" pitchFamily="18" charset="2"/>
              <a:buChar char=""/>
            </a:pPr>
            <a:r>
              <a:rPr lang="en-US" sz="1540" dirty="0">
                <a:latin typeface="Calibri" panose="020F0502020204030204" pitchFamily="34" charset="0"/>
              </a:rPr>
              <a:t>Thus the impact of disability is radically changed on the Web because the Web removes barriers to communication and interaction that many people face in the physical world. However, when websites, web technologies, or web tools are badly designed, they can create barriers that exclude people from using the Web.</a:t>
            </a:r>
          </a:p>
        </p:txBody>
      </p:sp>
      <p:pic>
        <p:nvPicPr>
          <p:cNvPr id="2" name="Technology for lif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6570" y="3240360"/>
            <a:ext cx="6096000" cy="3429000"/>
          </a:xfrm>
          <a:prstGeom prst="rect">
            <a:avLst/>
          </a:prstGeom>
        </p:spPr>
      </p:pic>
    </p:spTree>
    <p:extLst>
      <p:ext uri="{BB962C8B-B14F-4D97-AF65-F5344CB8AC3E}">
        <p14:creationId xmlns:p14="http://schemas.microsoft.com/office/powerpoint/2010/main" val="1292247338"/>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2800" dirty="0"/>
              <a:t>1</a:t>
            </a:r>
            <a:r>
              <a:rPr lang="en-US" sz="2800" dirty="0" smtClean="0"/>
              <a:t>.7 </a:t>
            </a:r>
            <a:r>
              <a:rPr lang="en-US" sz="2800" dirty="0"/>
              <a:t>– Accessibility of world wide web information </a:t>
            </a:r>
            <a:r>
              <a:rPr lang="en-US" sz="2800" dirty="0" smtClean="0"/>
              <a:t>formats</a:t>
            </a:r>
            <a:endParaRPr lang="en-US" sz="2800" b="0" dirty="0"/>
          </a:p>
        </p:txBody>
      </p:sp>
      <p:graphicFrame>
        <p:nvGraphicFramePr>
          <p:cNvPr id="25" name="Table 24"/>
          <p:cNvGraphicFramePr>
            <a:graphicFrameLocks noGrp="1"/>
          </p:cNvGraphicFramePr>
          <p:nvPr>
            <p:extLst>
              <p:ext uri="{D42A27DB-BD31-4B8C-83A1-F6EECF244321}">
                <p14:modId xmlns:p14="http://schemas.microsoft.com/office/powerpoint/2010/main" val="1829587288"/>
              </p:ext>
            </p:extLst>
          </p:nvPr>
        </p:nvGraphicFramePr>
        <p:xfrm>
          <a:off x="7164288" y="1123522"/>
          <a:ext cx="1619868" cy="5473829"/>
        </p:xfrm>
        <a:graphic>
          <a:graphicData uri="http://schemas.openxmlformats.org/drawingml/2006/table">
            <a:tbl>
              <a:tblPr firstRow="1" firstCol="1" lastRow="1" lastCol="1" bandRow="1" bandCol="1">
                <a:tableStyleId>{2D5ABB26-0587-4C30-8999-92F81FD0307C}</a:tableStyleId>
              </a:tblPr>
              <a:tblGrid>
                <a:gridCol w="1619868"/>
              </a:tblGrid>
              <a:tr h="382777">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091052">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When will the web have Braille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Text to voice for Internet pages.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Can you name 4 accessibility options on websites.</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There are 3 colour blind types, name them.</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Different kinds of keyboards.</a:t>
                      </a:r>
                      <a:endParaRPr lang="en-GB" sz="150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Will VR be the next big thing in terms of accessibility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6296" y="1124744"/>
            <a:ext cx="1440160"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805069" cy="5509200"/>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600" dirty="0" smtClean="0">
                <a:latin typeface="Calibri" panose="020F0502020204030204" pitchFamily="34" charset="0"/>
              </a:rPr>
              <a:t>First consider the problem, how can a person with limited mobility, sight, hearing and knowledge use the Internet as the majority of people. Consider </a:t>
            </a:r>
            <a:r>
              <a:rPr lang="en-US" sz="1600" dirty="0">
                <a:latin typeface="Calibri" panose="020F0502020204030204" pitchFamily="34" charset="0"/>
              </a:rPr>
              <a:t>how these can be addressed and enable web </a:t>
            </a:r>
            <a:r>
              <a:rPr lang="en-US" sz="1600" dirty="0" smtClean="0">
                <a:latin typeface="Calibri" panose="020F0502020204030204" pitchFamily="34" charset="0"/>
              </a:rPr>
              <a:t>accessibility. Some </a:t>
            </a:r>
            <a:r>
              <a:rPr lang="en-US" sz="1600" dirty="0">
                <a:latin typeface="Calibri" panose="020F0502020204030204" pitchFamily="34" charset="0"/>
              </a:rPr>
              <a:t>examples are alt tags, alternative content, alter text size, alter colours used, image file size </a:t>
            </a:r>
          </a:p>
          <a:p>
            <a:pPr marL="285750" indent="-285750">
              <a:buClr>
                <a:srgbClr val="00B050"/>
              </a:buClr>
              <a:buFont typeface="Wingdings 3" panose="05040102010807070707" pitchFamily="18" charset="2"/>
              <a:buChar char=""/>
            </a:pPr>
            <a:r>
              <a:rPr lang="en-US" sz="1600" dirty="0" smtClean="0">
                <a:latin typeface="Calibri" panose="020F0502020204030204" pitchFamily="34" charset="0"/>
              </a:rPr>
              <a:t>Interesting </a:t>
            </a:r>
            <a:r>
              <a:rPr lang="en-US" sz="1600" dirty="0">
                <a:latin typeface="Calibri" panose="020F0502020204030204" pitchFamily="34" charset="0"/>
              </a:rPr>
              <a:t>articles about web accessibility:</a:t>
            </a:r>
          </a:p>
          <a:p>
            <a:pPr marL="569913" indent="-285750">
              <a:buClr>
                <a:srgbClr val="00B050"/>
              </a:buClr>
              <a:buFont typeface="Arial" panose="020B0604020202020204" pitchFamily="34" charset="0"/>
              <a:buChar char="•"/>
            </a:pPr>
            <a:r>
              <a:rPr lang="en-US" sz="1600" dirty="0">
                <a:latin typeface="Calibri" panose="020F0502020204030204" pitchFamily="34" charset="0"/>
              </a:rPr>
              <a:t>http://en.wikipedia.org/wiki/Web_accessibility </a:t>
            </a:r>
          </a:p>
          <a:p>
            <a:pPr marL="569913" indent="-285750">
              <a:buClr>
                <a:srgbClr val="00B050"/>
              </a:buClr>
              <a:buFont typeface="Arial" panose="020B0604020202020204" pitchFamily="34" charset="0"/>
              <a:buChar char="•"/>
            </a:pPr>
            <a:r>
              <a:rPr lang="en-US" sz="1600" dirty="0">
                <a:latin typeface="Calibri" panose="020F0502020204030204" pitchFamily="34" charset="0"/>
              </a:rPr>
              <a:t>http://www.w3.org/WAI/intro/accessibility.php  - very good</a:t>
            </a:r>
          </a:p>
          <a:p>
            <a:pPr marL="569913" indent="-285750">
              <a:buClr>
                <a:srgbClr val="00B050"/>
              </a:buClr>
              <a:buFont typeface="Arial" panose="020B0604020202020204" pitchFamily="34" charset="0"/>
              <a:buChar char="•"/>
            </a:pPr>
            <a:r>
              <a:rPr lang="en-US" sz="1600" dirty="0">
                <a:latin typeface="Calibri" panose="020F0502020204030204" pitchFamily="34" charset="0"/>
              </a:rPr>
              <a:t>http://www.w3.org/WAI/ </a:t>
            </a:r>
            <a:endParaRPr lang="en-US" sz="1600" dirty="0" smtClean="0">
              <a:latin typeface="Calibri" panose="020F0502020204030204" pitchFamily="34" charset="0"/>
            </a:endParaRPr>
          </a:p>
          <a:p>
            <a:pPr marL="285750" indent="-285750">
              <a:buClr>
                <a:srgbClr val="00B050"/>
              </a:buClr>
              <a:buFont typeface="Wingdings 3" panose="05040102010807070707" pitchFamily="18" charset="2"/>
              <a:buChar char=""/>
            </a:pPr>
            <a:r>
              <a:rPr lang="en-US" sz="1600" dirty="0" smtClean="0">
                <a:latin typeface="Calibri" panose="020F0502020204030204" pitchFamily="34" charset="0"/>
              </a:rPr>
              <a:t>People </a:t>
            </a:r>
            <a:r>
              <a:rPr lang="en-US" sz="1600" dirty="0">
                <a:latin typeface="Calibri" panose="020F0502020204030204" pitchFamily="34" charset="0"/>
              </a:rPr>
              <a:t>can have many different disabilities which could affect web accessibility:</a:t>
            </a:r>
          </a:p>
          <a:p>
            <a:pPr marL="517525" indent="-293688">
              <a:buClr>
                <a:srgbClr val="00B050"/>
              </a:buClr>
              <a:buFont typeface="Arial" panose="020B0604020202020204" pitchFamily="34" charset="0"/>
              <a:buChar char="•"/>
            </a:pPr>
            <a:r>
              <a:rPr lang="en-US" sz="1600" dirty="0">
                <a:latin typeface="Calibri" panose="020F0502020204030204" pitchFamily="34" charset="0"/>
              </a:rPr>
              <a:t>Visual</a:t>
            </a:r>
          </a:p>
          <a:p>
            <a:pPr marL="741363" indent="-285750">
              <a:buClr>
                <a:srgbClr val="00B050"/>
              </a:buClr>
              <a:buFont typeface="Courier New" panose="02070309020205020404" pitchFamily="49" charset="0"/>
              <a:buChar char="o"/>
            </a:pPr>
            <a:r>
              <a:rPr lang="en-US" sz="1600" dirty="0" smtClean="0">
                <a:latin typeface="Calibri" panose="020F0502020204030204" pitchFamily="34" charset="0"/>
              </a:rPr>
              <a:t>Short </a:t>
            </a:r>
            <a:r>
              <a:rPr lang="en-US" sz="1600" dirty="0">
                <a:latin typeface="Calibri" panose="020F0502020204030204" pitchFamily="34" charset="0"/>
              </a:rPr>
              <a:t>/long Sight</a:t>
            </a:r>
          </a:p>
          <a:p>
            <a:pPr marL="741363" indent="-285750">
              <a:buClr>
                <a:srgbClr val="00B050"/>
              </a:buClr>
              <a:buFont typeface="Courier New" panose="02070309020205020404" pitchFamily="49" charset="0"/>
              <a:buChar char="o"/>
            </a:pPr>
            <a:r>
              <a:rPr lang="en-US" sz="1600" dirty="0">
                <a:latin typeface="Calibri" panose="020F0502020204030204" pitchFamily="34" charset="0"/>
              </a:rPr>
              <a:t>Restricted field of view or Obstructed vision (e.g. - tunnel vision)</a:t>
            </a:r>
          </a:p>
          <a:p>
            <a:pPr marL="741363" indent="-285750">
              <a:buClr>
                <a:srgbClr val="00B050"/>
              </a:buClr>
              <a:buFont typeface="Courier New" panose="02070309020205020404" pitchFamily="49" charset="0"/>
              <a:buChar char="o"/>
            </a:pPr>
            <a:r>
              <a:rPr lang="en-US" sz="1600" dirty="0">
                <a:latin typeface="Calibri" panose="020F0502020204030204" pitchFamily="34" charset="0"/>
              </a:rPr>
              <a:t>Colour Blindness</a:t>
            </a:r>
          </a:p>
          <a:p>
            <a:pPr marL="465138" indent="-285750">
              <a:buClr>
                <a:srgbClr val="00B050"/>
              </a:buClr>
              <a:buFont typeface="Arial" panose="020B0604020202020204" pitchFamily="34" charset="0"/>
              <a:buChar char="•"/>
            </a:pPr>
            <a:r>
              <a:rPr lang="en-US" sz="1600" dirty="0">
                <a:latin typeface="Calibri" panose="020F0502020204030204" pitchFamily="34" charset="0"/>
              </a:rPr>
              <a:t>Cognitive disabilities</a:t>
            </a:r>
          </a:p>
          <a:p>
            <a:pPr marL="741363" indent="-285750">
              <a:buClr>
                <a:srgbClr val="00B050"/>
              </a:buClr>
              <a:buFont typeface="Courier New" panose="02070309020205020404" pitchFamily="49" charset="0"/>
              <a:buChar char="o"/>
            </a:pPr>
            <a:r>
              <a:rPr lang="en-US" sz="1600" dirty="0">
                <a:latin typeface="Calibri" panose="020F0502020204030204" pitchFamily="34" charset="0"/>
              </a:rPr>
              <a:t>Remembering how to operate or where to find areas of the website</a:t>
            </a:r>
          </a:p>
          <a:p>
            <a:pPr marL="741363" indent="-285750">
              <a:buClr>
                <a:srgbClr val="00B050"/>
              </a:buClr>
              <a:buFont typeface="Courier New" panose="02070309020205020404" pitchFamily="49" charset="0"/>
              <a:buChar char="o"/>
            </a:pPr>
            <a:r>
              <a:rPr lang="en-US" sz="1600" dirty="0">
                <a:latin typeface="Calibri" panose="020F0502020204030204" pitchFamily="34" charset="0"/>
              </a:rPr>
              <a:t>Hearing Disabilities</a:t>
            </a:r>
          </a:p>
          <a:p>
            <a:pPr marL="741363" indent="-285750">
              <a:buClr>
                <a:srgbClr val="00B050"/>
              </a:buClr>
              <a:buFont typeface="Courier New" panose="02070309020205020404" pitchFamily="49" charset="0"/>
              <a:buChar char="o"/>
            </a:pPr>
            <a:r>
              <a:rPr lang="en-US" sz="1600" dirty="0">
                <a:latin typeface="Calibri" panose="020F0502020204030204" pitchFamily="34" charset="0"/>
              </a:rPr>
              <a:t>Physical ailments – Which could mean traditional mouse and keyboard operation is difficult</a:t>
            </a:r>
          </a:p>
          <a:p>
            <a:pPr>
              <a:buClr>
                <a:srgbClr val="00B050"/>
              </a:buClr>
            </a:pPr>
            <a:r>
              <a:rPr lang="en-US" sz="1600" b="1" dirty="0" smtClean="0">
                <a:solidFill>
                  <a:srgbClr val="FF0000"/>
                </a:solidFill>
                <a:latin typeface="Calibri" panose="020F0502020204030204" pitchFamily="34" charset="0"/>
              </a:rPr>
              <a:t>Task 13 </a:t>
            </a:r>
            <a:r>
              <a:rPr lang="en-US" sz="1600" dirty="0" smtClean="0">
                <a:solidFill>
                  <a:srgbClr val="FF0000"/>
                </a:solidFill>
                <a:latin typeface="Calibri" panose="020F0502020204030204" pitchFamily="34" charset="0"/>
              </a:rPr>
              <a:t>– Research, describe and present how different visual, motion and cognitive disabilities can affect internet use.</a:t>
            </a:r>
          </a:p>
        </p:txBody>
      </p:sp>
    </p:spTree>
    <p:extLst>
      <p:ext uri="{BB962C8B-B14F-4D97-AF65-F5344CB8AC3E}">
        <p14:creationId xmlns:p14="http://schemas.microsoft.com/office/powerpoint/2010/main" val="3750700130"/>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2800" dirty="0"/>
              <a:t>1</a:t>
            </a:r>
            <a:r>
              <a:rPr lang="en-US" sz="2800" dirty="0" smtClean="0"/>
              <a:t>.7 </a:t>
            </a:r>
            <a:r>
              <a:rPr lang="en-US" sz="2800" dirty="0"/>
              <a:t>– Accessibility of world wide web information </a:t>
            </a:r>
            <a:r>
              <a:rPr lang="en-US" sz="2800" dirty="0" smtClean="0"/>
              <a:t>formats</a:t>
            </a:r>
            <a:endParaRPr lang="en-US" sz="2800" b="0" dirty="0"/>
          </a:p>
        </p:txBody>
      </p:sp>
      <p:graphicFrame>
        <p:nvGraphicFramePr>
          <p:cNvPr id="25" name="Table 24"/>
          <p:cNvGraphicFramePr>
            <a:graphicFrameLocks noGrp="1"/>
          </p:cNvGraphicFramePr>
          <p:nvPr>
            <p:extLst>
              <p:ext uri="{D42A27DB-BD31-4B8C-83A1-F6EECF244321}">
                <p14:modId xmlns:p14="http://schemas.microsoft.com/office/powerpoint/2010/main" val="1829587288"/>
              </p:ext>
            </p:extLst>
          </p:nvPr>
        </p:nvGraphicFramePr>
        <p:xfrm>
          <a:off x="7164288" y="1123522"/>
          <a:ext cx="1619868" cy="5473829"/>
        </p:xfrm>
        <a:graphic>
          <a:graphicData uri="http://schemas.openxmlformats.org/drawingml/2006/table">
            <a:tbl>
              <a:tblPr firstRow="1" firstCol="1" lastRow="1" lastCol="1" bandRow="1" bandCol="1">
                <a:tableStyleId>{2D5ABB26-0587-4C30-8999-92F81FD0307C}</a:tableStyleId>
              </a:tblPr>
              <a:tblGrid>
                <a:gridCol w="1619868"/>
              </a:tblGrid>
              <a:tr h="382777">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091052">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When will the web have Braille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Text to voice for Internet pages.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Can you name 4 accessibility options on websites.</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There are 3 colour blind types, name them.</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Different kinds of keyboards.</a:t>
                      </a:r>
                      <a:endParaRPr lang="en-GB" sz="150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Will VR be the next big thing in terms of accessibility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6296" y="1124744"/>
            <a:ext cx="1440160"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805069" cy="5632311"/>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2400" dirty="0">
                <a:latin typeface="Calibri" panose="020F0502020204030204" pitchFamily="34" charset="0"/>
              </a:rPr>
              <a:t>How do we get around these problems?</a:t>
            </a:r>
          </a:p>
          <a:p>
            <a:pPr marL="620713" indent="-285750">
              <a:buClr>
                <a:srgbClr val="00B050"/>
              </a:buClr>
              <a:buFont typeface="Arial" panose="020B0604020202020204" pitchFamily="34" charset="0"/>
              <a:buChar char="•"/>
            </a:pPr>
            <a:r>
              <a:rPr lang="en-US" sz="2400" dirty="0">
                <a:latin typeface="Calibri" panose="020F0502020204030204" pitchFamily="34" charset="0"/>
              </a:rPr>
              <a:t>Special keys to control the Keyboard</a:t>
            </a:r>
          </a:p>
          <a:p>
            <a:pPr marL="620713" indent="-285750">
              <a:buClr>
                <a:srgbClr val="00B050"/>
              </a:buClr>
              <a:buFont typeface="Arial" panose="020B0604020202020204" pitchFamily="34" charset="0"/>
              <a:buChar char="•"/>
            </a:pPr>
            <a:r>
              <a:rPr lang="en-US" sz="2400" dirty="0">
                <a:latin typeface="Calibri" panose="020F0502020204030204" pitchFamily="34" charset="0"/>
              </a:rPr>
              <a:t>Mouse Keys</a:t>
            </a:r>
          </a:p>
          <a:p>
            <a:pPr marL="620713" indent="-285750">
              <a:buClr>
                <a:srgbClr val="00B050"/>
              </a:buClr>
              <a:buFont typeface="Arial" panose="020B0604020202020204" pitchFamily="34" charset="0"/>
              <a:buChar char="•"/>
            </a:pPr>
            <a:r>
              <a:rPr lang="en-US" sz="2400" dirty="0">
                <a:latin typeface="Calibri" panose="020F0502020204030204" pitchFamily="34" charset="0"/>
              </a:rPr>
              <a:t>Sound Sentry which gives visual indication of events which would normally be given by sound</a:t>
            </a:r>
          </a:p>
          <a:p>
            <a:pPr marL="620713" indent="-285750">
              <a:buClr>
                <a:srgbClr val="00B050"/>
              </a:buClr>
              <a:buFont typeface="Arial" panose="020B0604020202020204" pitchFamily="34" charset="0"/>
              <a:buChar char="•"/>
            </a:pPr>
            <a:r>
              <a:rPr lang="en-US" sz="2400" dirty="0">
                <a:latin typeface="Calibri" panose="020F0502020204030204" pitchFamily="34" charset="0"/>
              </a:rPr>
              <a:t>Ways to change the screen colours and appearance</a:t>
            </a:r>
          </a:p>
          <a:p>
            <a:pPr marL="620713" indent="-285750">
              <a:buClr>
                <a:srgbClr val="00B050"/>
              </a:buClr>
              <a:buFont typeface="Arial" panose="020B0604020202020204" pitchFamily="34" charset="0"/>
              <a:buChar char="•"/>
            </a:pPr>
            <a:r>
              <a:rPr lang="en-US" sz="2400" dirty="0">
                <a:latin typeface="Calibri" panose="020F0502020204030204" pitchFamily="34" charset="0"/>
              </a:rPr>
              <a:t>High Contrast Screens</a:t>
            </a:r>
          </a:p>
          <a:p>
            <a:pPr marL="620713" indent="-285750">
              <a:buClr>
                <a:srgbClr val="00B050"/>
              </a:buClr>
              <a:buFont typeface="Arial" panose="020B0604020202020204" pitchFamily="34" charset="0"/>
              <a:buChar char="•"/>
            </a:pPr>
            <a:r>
              <a:rPr lang="en-US" sz="2400" dirty="0">
                <a:latin typeface="Calibri" panose="020F0502020204030204" pitchFamily="34" charset="0"/>
              </a:rPr>
              <a:t>Design the website to have hotspot or image links to reinforce navigation protocols</a:t>
            </a:r>
          </a:p>
          <a:p>
            <a:pPr marL="285750" indent="-285750">
              <a:buClr>
                <a:srgbClr val="00B050"/>
              </a:buClr>
              <a:buFont typeface="Wingdings 3" panose="05040102010807070707" pitchFamily="18" charset="2"/>
              <a:buChar char=""/>
            </a:pPr>
            <a:r>
              <a:rPr lang="en-US" sz="2400" dirty="0" smtClean="0">
                <a:latin typeface="Calibri" panose="020F0502020204030204" pitchFamily="34" charset="0"/>
              </a:rPr>
              <a:t>Other </a:t>
            </a:r>
            <a:r>
              <a:rPr lang="en-US" sz="2400" dirty="0">
                <a:latin typeface="Calibri" panose="020F0502020204030204" pitchFamily="34" charset="0"/>
              </a:rPr>
              <a:t>ways to increase accessibility exist in Windows are include:</a:t>
            </a:r>
          </a:p>
          <a:p>
            <a:pPr marL="620713" indent="-285750">
              <a:buClr>
                <a:srgbClr val="00B050"/>
              </a:buClr>
              <a:buFont typeface="Arial" panose="020B0604020202020204" pitchFamily="34" charset="0"/>
              <a:buChar char="•"/>
            </a:pPr>
            <a:r>
              <a:rPr lang="en-US" sz="2400" dirty="0">
                <a:latin typeface="Calibri" panose="020F0502020204030204" pitchFamily="34" charset="0"/>
              </a:rPr>
              <a:t>A magnifier</a:t>
            </a:r>
          </a:p>
          <a:p>
            <a:pPr marL="620713" indent="-285750">
              <a:buClr>
                <a:srgbClr val="00B050"/>
              </a:buClr>
              <a:buFont typeface="Arial" panose="020B0604020202020204" pitchFamily="34" charset="0"/>
              <a:buChar char="•"/>
            </a:pPr>
            <a:r>
              <a:rPr lang="en-US" sz="2400" dirty="0">
                <a:latin typeface="Calibri" panose="020F0502020204030204" pitchFamily="34" charset="0"/>
              </a:rPr>
              <a:t>A basic Screen Reader called Narrator</a:t>
            </a:r>
          </a:p>
          <a:p>
            <a:pPr marL="620713" indent="-285750">
              <a:buClr>
                <a:srgbClr val="00B050"/>
              </a:buClr>
              <a:buFont typeface="Arial" panose="020B0604020202020204" pitchFamily="34" charset="0"/>
              <a:buChar char="•"/>
            </a:pPr>
            <a:r>
              <a:rPr lang="en-US" sz="2400" dirty="0">
                <a:latin typeface="Calibri" panose="020F0502020204030204" pitchFamily="34" charset="0"/>
              </a:rPr>
              <a:t>An on-screen </a:t>
            </a:r>
            <a:r>
              <a:rPr lang="en-US" sz="2400" dirty="0" smtClean="0">
                <a:latin typeface="Calibri" panose="020F0502020204030204" pitchFamily="34" charset="0"/>
              </a:rPr>
              <a:t>keyboard</a:t>
            </a:r>
          </a:p>
        </p:txBody>
      </p:sp>
    </p:spTree>
    <p:extLst>
      <p:ext uri="{BB962C8B-B14F-4D97-AF65-F5344CB8AC3E}">
        <p14:creationId xmlns:p14="http://schemas.microsoft.com/office/powerpoint/2010/main" val="1836128327"/>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2800" dirty="0"/>
              <a:t>1</a:t>
            </a:r>
            <a:r>
              <a:rPr lang="en-US" sz="2800" dirty="0" smtClean="0"/>
              <a:t>.7 </a:t>
            </a:r>
            <a:r>
              <a:rPr lang="en-US" sz="2800" dirty="0"/>
              <a:t>– Accessibility of world wide web information </a:t>
            </a:r>
            <a:r>
              <a:rPr lang="en-US" sz="2800" dirty="0" smtClean="0"/>
              <a:t>formats</a:t>
            </a:r>
            <a:endParaRPr lang="en-US" sz="2800" b="0" dirty="0"/>
          </a:p>
        </p:txBody>
      </p:sp>
      <p:graphicFrame>
        <p:nvGraphicFramePr>
          <p:cNvPr id="25" name="Table 24"/>
          <p:cNvGraphicFramePr>
            <a:graphicFrameLocks noGrp="1"/>
          </p:cNvGraphicFramePr>
          <p:nvPr>
            <p:extLst>
              <p:ext uri="{D42A27DB-BD31-4B8C-83A1-F6EECF244321}">
                <p14:modId xmlns:p14="http://schemas.microsoft.com/office/powerpoint/2010/main" val="1829587288"/>
              </p:ext>
            </p:extLst>
          </p:nvPr>
        </p:nvGraphicFramePr>
        <p:xfrm>
          <a:off x="7164288" y="1123522"/>
          <a:ext cx="1619868" cy="5473829"/>
        </p:xfrm>
        <a:graphic>
          <a:graphicData uri="http://schemas.openxmlformats.org/drawingml/2006/table">
            <a:tbl>
              <a:tblPr firstRow="1" firstCol="1" lastRow="1" lastCol="1" bandRow="1" bandCol="1">
                <a:tableStyleId>{2D5ABB26-0587-4C30-8999-92F81FD0307C}</a:tableStyleId>
              </a:tblPr>
              <a:tblGrid>
                <a:gridCol w="1619868"/>
              </a:tblGrid>
              <a:tr h="382777">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091052">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When will the web have Braille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Text to voice for Internet pages.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Can you name 4 accessibility options on websites.</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There are 3 colour blind types, name them.</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Different kinds of keyboards.</a:t>
                      </a:r>
                      <a:endParaRPr lang="en-GB" sz="150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Will VR be the next big thing in terms of accessibility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6296" y="1124744"/>
            <a:ext cx="1440160"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805069" cy="5509200"/>
          </a:xfrm>
          <a:prstGeom prst="rect">
            <a:avLst/>
          </a:prstGeom>
        </p:spPr>
        <p:txBody>
          <a:bodyPr wrap="square">
            <a:spAutoFit/>
          </a:bodyPr>
          <a:lstStyle/>
          <a:p>
            <a:pPr marL="465138" indent="-412750">
              <a:buClr>
                <a:srgbClr val="00B050"/>
              </a:buClr>
            </a:pPr>
            <a:r>
              <a:rPr lang="en-US" sz="2200" b="1" dirty="0" smtClean="0">
                <a:latin typeface="Calibri" panose="020F0502020204030204" pitchFamily="34" charset="0"/>
              </a:rPr>
              <a:t>Social Factors</a:t>
            </a:r>
          </a:p>
          <a:p>
            <a:pPr marL="465138" indent="-412750">
              <a:buClr>
                <a:srgbClr val="00B050"/>
              </a:buClr>
              <a:buFont typeface="Wingdings 3" panose="05040102010807070707" pitchFamily="18" charset="2"/>
              <a:buChar char=""/>
            </a:pPr>
            <a:r>
              <a:rPr lang="en-US" sz="2200" b="1" dirty="0">
                <a:latin typeface="Calibri" panose="020F0502020204030204" pitchFamily="34" charset="0"/>
              </a:rPr>
              <a:t>Language barriers</a:t>
            </a:r>
          </a:p>
          <a:p>
            <a:pPr marL="741363" indent="-360363">
              <a:buClr>
                <a:srgbClr val="00B050"/>
              </a:buClr>
              <a:buFont typeface="Arial" panose="020B0604020202020204" pitchFamily="34" charset="0"/>
              <a:buChar char="•"/>
            </a:pPr>
            <a:r>
              <a:rPr lang="en-US" sz="2200" dirty="0">
                <a:latin typeface="Calibri" panose="020F0502020204030204" pitchFamily="34" charset="0"/>
              </a:rPr>
              <a:t>Not understanding the written language hinders web accessibility.</a:t>
            </a:r>
          </a:p>
          <a:p>
            <a:pPr marL="465138" indent="-412750">
              <a:buClr>
                <a:srgbClr val="00B050"/>
              </a:buClr>
              <a:buFont typeface="Wingdings 3" panose="05040102010807070707" pitchFamily="18" charset="2"/>
              <a:buChar char=""/>
            </a:pPr>
            <a:r>
              <a:rPr lang="en-US" sz="2200" b="1" dirty="0" smtClean="0">
                <a:latin typeface="Calibri" panose="020F0502020204030204" pitchFamily="34" charset="0"/>
              </a:rPr>
              <a:t>Education</a:t>
            </a:r>
            <a:endParaRPr lang="en-US" sz="2200" b="1" dirty="0">
              <a:latin typeface="Calibri" panose="020F0502020204030204" pitchFamily="34" charset="0"/>
            </a:endParaRPr>
          </a:p>
          <a:p>
            <a:pPr marL="741363" indent="-360363">
              <a:buClr>
                <a:srgbClr val="00B050"/>
              </a:buClr>
              <a:buFont typeface="Arial" panose="020B0604020202020204" pitchFamily="34" charset="0"/>
              <a:buChar char="•"/>
            </a:pPr>
            <a:r>
              <a:rPr lang="en-US" sz="2200" dirty="0">
                <a:latin typeface="Calibri" panose="020F0502020204030204" pitchFamily="34" charset="0"/>
              </a:rPr>
              <a:t>We take for granted what we know about the internet and how to use it.  However there are many different social groups that have not been exposed to computers or the internet and as a result can not or are afraid to access these.</a:t>
            </a:r>
          </a:p>
          <a:p>
            <a:pPr marL="465138" indent="-412750">
              <a:buClr>
                <a:srgbClr val="00B050"/>
              </a:buClr>
              <a:buFont typeface="Wingdings 3" panose="05040102010807070707" pitchFamily="18" charset="2"/>
              <a:buChar char=""/>
            </a:pPr>
            <a:r>
              <a:rPr lang="en-US" sz="2200" b="1" dirty="0" smtClean="0">
                <a:latin typeface="Calibri" panose="020F0502020204030204" pitchFamily="34" charset="0"/>
              </a:rPr>
              <a:t>Cultural </a:t>
            </a:r>
            <a:r>
              <a:rPr lang="en-US" sz="2200" b="1" dirty="0">
                <a:latin typeface="Calibri" panose="020F0502020204030204" pitchFamily="34" charset="0"/>
              </a:rPr>
              <a:t>differences</a:t>
            </a:r>
          </a:p>
          <a:p>
            <a:pPr marL="741363" indent="-360363">
              <a:buClr>
                <a:srgbClr val="00B050"/>
              </a:buClr>
              <a:buFont typeface="Arial" panose="020B0604020202020204" pitchFamily="34" charset="0"/>
              <a:buChar char="•"/>
            </a:pPr>
            <a:r>
              <a:rPr lang="en-US" sz="2200" dirty="0">
                <a:latin typeface="Calibri" panose="020F0502020204030204" pitchFamily="34" charset="0"/>
              </a:rPr>
              <a:t>Unwritten acceptable social norms and ‘ways of doing things’ could lead to alienation of different cultures.</a:t>
            </a:r>
          </a:p>
          <a:p>
            <a:pPr marL="465138" indent="-412750">
              <a:buClr>
                <a:srgbClr val="00B050"/>
              </a:buClr>
              <a:buFont typeface="Wingdings 3" panose="05040102010807070707" pitchFamily="18" charset="2"/>
              <a:buChar char=""/>
            </a:pPr>
            <a:r>
              <a:rPr lang="en-US" sz="2200" dirty="0">
                <a:latin typeface="Calibri" panose="020F0502020204030204" pitchFamily="34" charset="0"/>
              </a:rPr>
              <a:t>For example the same products for the same company have very different web presences. </a:t>
            </a:r>
            <a:endParaRPr lang="en-US" sz="2200" dirty="0" smtClean="0">
              <a:latin typeface="Calibri" panose="020F0502020204030204" pitchFamily="34" charset="0"/>
            </a:endParaRPr>
          </a:p>
        </p:txBody>
      </p:sp>
    </p:spTree>
    <p:extLst>
      <p:ext uri="{BB962C8B-B14F-4D97-AF65-F5344CB8AC3E}">
        <p14:creationId xmlns:p14="http://schemas.microsoft.com/office/powerpoint/2010/main" val="1677778374"/>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2800" dirty="0" smtClean="0"/>
              <a:t>1.7 </a:t>
            </a:r>
            <a:r>
              <a:rPr lang="en-US" sz="2800" dirty="0"/>
              <a:t>– Accessibility of world wide web information </a:t>
            </a:r>
            <a:r>
              <a:rPr lang="en-US" sz="2800" dirty="0" smtClean="0"/>
              <a:t>formats</a:t>
            </a:r>
            <a:endParaRPr lang="en-US" sz="2800" b="0" dirty="0"/>
          </a:p>
        </p:txBody>
      </p:sp>
      <p:graphicFrame>
        <p:nvGraphicFramePr>
          <p:cNvPr id="25" name="Table 24"/>
          <p:cNvGraphicFramePr>
            <a:graphicFrameLocks noGrp="1"/>
          </p:cNvGraphicFramePr>
          <p:nvPr>
            <p:extLst>
              <p:ext uri="{D42A27DB-BD31-4B8C-83A1-F6EECF244321}">
                <p14:modId xmlns:p14="http://schemas.microsoft.com/office/powerpoint/2010/main" val="1829587288"/>
              </p:ext>
            </p:extLst>
          </p:nvPr>
        </p:nvGraphicFramePr>
        <p:xfrm>
          <a:off x="7164288" y="1123522"/>
          <a:ext cx="1619868" cy="5473829"/>
        </p:xfrm>
        <a:graphic>
          <a:graphicData uri="http://schemas.openxmlformats.org/drawingml/2006/table">
            <a:tbl>
              <a:tblPr firstRow="1" firstCol="1" lastRow="1" lastCol="1" bandRow="1" bandCol="1">
                <a:tableStyleId>{2D5ABB26-0587-4C30-8999-92F81FD0307C}</a:tableStyleId>
              </a:tblPr>
              <a:tblGrid>
                <a:gridCol w="1619868"/>
              </a:tblGrid>
              <a:tr h="382777">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091052">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When will the web have Braille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Text to voice for Internet pages.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Can you name 4 accessibility options on websites.</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There are 3 colour blind types, name them.</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Different kinds of keyboards.</a:t>
                      </a:r>
                      <a:endParaRPr lang="en-GB" sz="150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Will VR be the next big thing in terms of accessibility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6296" y="1124744"/>
            <a:ext cx="1440160"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805069" cy="5755422"/>
          </a:xfrm>
          <a:prstGeom prst="rect">
            <a:avLst/>
          </a:prstGeom>
        </p:spPr>
        <p:txBody>
          <a:bodyPr wrap="square">
            <a:spAutoFit/>
          </a:bodyPr>
          <a:lstStyle/>
          <a:p>
            <a:pPr marL="465138" indent="-412750">
              <a:buClr>
                <a:srgbClr val="00B050"/>
              </a:buClr>
            </a:pPr>
            <a:r>
              <a:rPr lang="en-US" sz="2300" b="1" dirty="0" smtClean="0">
                <a:latin typeface="Calibri" panose="020F0502020204030204" pitchFamily="34" charset="0"/>
              </a:rPr>
              <a:t>How to </a:t>
            </a:r>
            <a:r>
              <a:rPr lang="en-US" sz="2300" b="1" dirty="0">
                <a:latin typeface="Calibri" panose="020F0502020204030204" pitchFamily="34" charset="0"/>
              </a:rPr>
              <a:t>a</a:t>
            </a:r>
            <a:r>
              <a:rPr lang="en-US" sz="2300" b="1" dirty="0" smtClean="0">
                <a:latin typeface="Calibri" panose="020F0502020204030204" pitchFamily="34" charset="0"/>
              </a:rPr>
              <a:t>ddress these</a:t>
            </a:r>
          </a:p>
          <a:p>
            <a:pPr marL="465138" indent="-412750">
              <a:buClr>
                <a:srgbClr val="00B050"/>
              </a:buClr>
              <a:buFont typeface="Wingdings 3" panose="05040102010807070707" pitchFamily="18" charset="2"/>
              <a:buChar char=""/>
            </a:pPr>
            <a:r>
              <a:rPr lang="en-US" sz="2300" dirty="0">
                <a:latin typeface="Calibri" panose="020F0502020204030204" pitchFamily="34" charset="0"/>
              </a:rPr>
              <a:t>Having different language options is a relatively easy method of addressing web accessibility, alternatively using images would be universal.</a:t>
            </a:r>
          </a:p>
          <a:p>
            <a:pPr marL="465138" indent="-412750">
              <a:buClr>
                <a:srgbClr val="00B050"/>
              </a:buClr>
              <a:buFont typeface="Wingdings 3" panose="05040102010807070707" pitchFamily="18" charset="2"/>
              <a:buChar char=""/>
            </a:pPr>
            <a:r>
              <a:rPr lang="en-US" sz="2300" dirty="0">
                <a:latin typeface="Calibri" panose="020F0502020204030204" pitchFamily="34" charset="0"/>
              </a:rPr>
              <a:t>Having clear and succinct help – possibly through flash animation or clear text.</a:t>
            </a:r>
          </a:p>
          <a:p>
            <a:pPr marL="465138" indent="-412750">
              <a:buClr>
                <a:srgbClr val="00B050"/>
              </a:buClr>
              <a:buFont typeface="Wingdings 3" panose="05040102010807070707" pitchFamily="18" charset="2"/>
              <a:buChar char=""/>
            </a:pPr>
            <a:r>
              <a:rPr lang="en-US" sz="2300" dirty="0">
                <a:latin typeface="Calibri" panose="020F0502020204030204" pitchFamily="34" charset="0"/>
              </a:rPr>
              <a:t>Having different alternative sites which cater specifically to the different culture</a:t>
            </a:r>
          </a:p>
          <a:p>
            <a:pPr marL="465138" indent="-412750">
              <a:buClr>
                <a:srgbClr val="00B050"/>
              </a:buClr>
              <a:buFont typeface="Wingdings 3" panose="05040102010807070707" pitchFamily="18" charset="2"/>
              <a:buChar char=""/>
            </a:pPr>
            <a:endParaRPr lang="en-US" sz="2300" b="1" dirty="0">
              <a:latin typeface="Calibri" panose="020F0502020204030204" pitchFamily="34" charset="0"/>
            </a:endParaRPr>
          </a:p>
          <a:p>
            <a:pPr marL="465138" indent="-412750">
              <a:buClr>
                <a:srgbClr val="00B050"/>
              </a:buClr>
              <a:buFont typeface="Wingdings 3" panose="05040102010807070707" pitchFamily="18" charset="2"/>
              <a:buChar char=""/>
            </a:pPr>
            <a:endParaRPr lang="en-US" sz="2300" b="1" dirty="0" smtClean="0">
              <a:latin typeface="Calibri" panose="020F0502020204030204" pitchFamily="34" charset="0"/>
            </a:endParaRPr>
          </a:p>
          <a:p>
            <a:pPr marL="465138" indent="-412750">
              <a:buClr>
                <a:srgbClr val="00B050"/>
              </a:buClr>
              <a:buFont typeface="Wingdings 3" panose="05040102010807070707" pitchFamily="18" charset="2"/>
              <a:buChar char=""/>
            </a:pPr>
            <a:endParaRPr lang="en-US" sz="2300" b="1" dirty="0">
              <a:latin typeface="Calibri" panose="020F0502020204030204" pitchFamily="34" charset="0"/>
            </a:endParaRPr>
          </a:p>
          <a:p>
            <a:pPr marL="465138" indent="-412750">
              <a:buClr>
                <a:srgbClr val="00B050"/>
              </a:buClr>
              <a:buFont typeface="Wingdings 3" panose="05040102010807070707" pitchFamily="18" charset="2"/>
              <a:buChar char=""/>
            </a:pPr>
            <a:endParaRPr lang="en-US" sz="2300" b="1" dirty="0" smtClean="0">
              <a:latin typeface="Calibri" panose="020F0502020204030204" pitchFamily="34" charset="0"/>
            </a:endParaRPr>
          </a:p>
          <a:p>
            <a:pPr marL="465138" indent="-412750">
              <a:buClr>
                <a:srgbClr val="00B050"/>
              </a:buClr>
              <a:buFont typeface="Wingdings 3" panose="05040102010807070707" pitchFamily="18" charset="2"/>
              <a:buChar char=""/>
            </a:pPr>
            <a:r>
              <a:rPr lang="en-US" sz="2300" b="1" dirty="0" smtClean="0">
                <a:latin typeface="Calibri" panose="020F0502020204030204" pitchFamily="34" charset="0"/>
                <a:hlinkClick r:id="rId5"/>
              </a:rPr>
              <a:t>http</a:t>
            </a:r>
            <a:r>
              <a:rPr lang="en-US" sz="2300" b="1" dirty="0">
                <a:latin typeface="Calibri" panose="020F0502020204030204" pitchFamily="34" charset="0"/>
                <a:hlinkClick r:id="rId5"/>
              </a:rPr>
              <a:t>://</a:t>
            </a:r>
            <a:r>
              <a:rPr lang="en-US" sz="2300" b="1" dirty="0" smtClean="0">
                <a:latin typeface="Calibri" panose="020F0502020204030204" pitchFamily="34" charset="0"/>
                <a:hlinkClick r:id="rId5"/>
              </a:rPr>
              <a:t>www.coca-cola.com/index.jsp?cookie=false</a:t>
            </a:r>
            <a:endParaRPr lang="en-US" sz="2300" b="1" dirty="0" smtClean="0">
              <a:latin typeface="Calibri" panose="020F0502020204030204" pitchFamily="34" charset="0"/>
            </a:endParaRPr>
          </a:p>
          <a:p>
            <a:pPr marL="52388">
              <a:buClr>
                <a:srgbClr val="00B050"/>
              </a:buClr>
            </a:pPr>
            <a:r>
              <a:rPr lang="en-US" sz="2300" b="1" dirty="0" smtClean="0">
                <a:solidFill>
                  <a:srgbClr val="FF0000"/>
                </a:solidFill>
                <a:latin typeface="Calibri" panose="020F0502020204030204" pitchFamily="34" charset="0"/>
              </a:rPr>
              <a:t>Task 14 – </a:t>
            </a:r>
            <a:r>
              <a:rPr lang="en-US" sz="2300" dirty="0" smtClean="0">
                <a:solidFill>
                  <a:srgbClr val="FF0000"/>
                </a:solidFill>
                <a:latin typeface="Calibri" panose="020F0502020204030204" pitchFamily="34" charset="0"/>
              </a:rPr>
              <a:t>Demonstrate your understanding of Web Accessibility by demonstrating the problem and used solution for web issues. </a:t>
            </a:r>
            <a:endParaRPr lang="en-US" sz="2300" b="1" dirty="0" smtClean="0">
              <a:solidFill>
                <a:srgbClr val="FF0000"/>
              </a:solidFill>
              <a:latin typeface="Calibri" panose="020F0502020204030204" pitchFamily="34" charset="0"/>
            </a:endParaRPr>
          </a:p>
        </p:txBody>
      </p:sp>
      <p:grpSp>
        <p:nvGrpSpPr>
          <p:cNvPr id="6" name="Group 5"/>
          <p:cNvGrpSpPr/>
          <p:nvPr/>
        </p:nvGrpSpPr>
        <p:grpSpPr>
          <a:xfrm>
            <a:off x="344791" y="4053312"/>
            <a:ext cx="6666842" cy="1535928"/>
            <a:chOff x="64008" y="4286256"/>
            <a:chExt cx="9101339" cy="2096794"/>
          </a:xfrm>
        </p:grpSpPr>
        <p:pic>
          <p:nvPicPr>
            <p:cNvPr id="7" name="Picture 3"/>
            <p:cNvPicPr>
              <a:picLocks noChangeAspect="1" noChangeArrowheads="1"/>
            </p:cNvPicPr>
            <p:nvPr/>
          </p:nvPicPr>
          <p:blipFill>
            <a:blip r:embed="rId6" cstate="print"/>
            <a:srcRect l="9666" t="16998" r="11611" b="15011"/>
            <a:stretch>
              <a:fillRect/>
            </a:stretch>
          </p:blipFill>
          <p:spPr bwMode="auto">
            <a:xfrm>
              <a:off x="64008" y="4286256"/>
              <a:ext cx="1757661" cy="1214446"/>
            </a:xfrm>
            <a:prstGeom prst="rect">
              <a:avLst/>
            </a:prstGeom>
            <a:noFill/>
            <a:ln w="9525">
              <a:noFill/>
              <a:miter lim="800000"/>
              <a:headEnd/>
              <a:tailEnd/>
            </a:ln>
          </p:spPr>
        </p:pic>
        <p:sp>
          <p:nvSpPr>
            <p:cNvPr id="9" name="TextBox 8"/>
            <p:cNvSpPr txBox="1"/>
            <p:nvPr/>
          </p:nvSpPr>
          <p:spPr>
            <a:xfrm>
              <a:off x="571472" y="5500702"/>
              <a:ext cx="857256" cy="369332"/>
            </a:xfrm>
            <a:prstGeom prst="rect">
              <a:avLst/>
            </a:prstGeom>
            <a:noFill/>
          </p:spPr>
          <p:txBody>
            <a:bodyPr wrap="square" rtlCol="0">
              <a:spAutoFit/>
            </a:bodyPr>
            <a:lstStyle/>
            <a:p>
              <a:r>
                <a:rPr lang="en-GB" dirty="0" smtClean="0">
                  <a:latin typeface="Calibri" pitchFamily="34" charset="0"/>
                  <a:cs typeface="Calibri" pitchFamily="34" charset="0"/>
                </a:rPr>
                <a:t>USA</a:t>
              </a:r>
              <a:endParaRPr lang="en-US" dirty="0">
                <a:latin typeface="Calibri" pitchFamily="34" charset="0"/>
                <a:cs typeface="Calibri" pitchFamily="34" charset="0"/>
              </a:endParaRPr>
            </a:p>
          </p:txBody>
        </p:sp>
        <p:pic>
          <p:nvPicPr>
            <p:cNvPr id="10" name="Picture 4"/>
            <p:cNvPicPr>
              <a:picLocks noChangeAspect="1" noChangeArrowheads="1"/>
            </p:cNvPicPr>
            <p:nvPr/>
          </p:nvPicPr>
          <p:blipFill>
            <a:blip r:embed="rId7" cstate="print"/>
            <a:srcRect t="12500" r="20000" b="25000"/>
            <a:stretch>
              <a:fillRect/>
            </a:stretch>
          </p:blipFill>
          <p:spPr bwMode="auto">
            <a:xfrm>
              <a:off x="1875644" y="4286256"/>
              <a:ext cx="1928826" cy="1205516"/>
            </a:xfrm>
            <a:prstGeom prst="rect">
              <a:avLst/>
            </a:prstGeom>
            <a:noFill/>
            <a:ln w="9525">
              <a:noFill/>
              <a:miter lim="800000"/>
              <a:headEnd/>
              <a:tailEnd/>
            </a:ln>
          </p:spPr>
        </p:pic>
        <p:pic>
          <p:nvPicPr>
            <p:cNvPr id="11" name="Picture 5"/>
            <p:cNvPicPr>
              <a:picLocks noChangeAspect="1" noChangeArrowheads="1"/>
            </p:cNvPicPr>
            <p:nvPr/>
          </p:nvPicPr>
          <p:blipFill>
            <a:blip r:embed="rId8" cstate="print"/>
            <a:srcRect l="10651" t="13314" r="7688" b="11239"/>
            <a:stretch>
              <a:fillRect/>
            </a:stretch>
          </p:blipFill>
          <p:spPr bwMode="auto">
            <a:xfrm>
              <a:off x="3868478" y="4286256"/>
              <a:ext cx="1643074" cy="1214446"/>
            </a:xfrm>
            <a:prstGeom prst="rect">
              <a:avLst/>
            </a:prstGeom>
            <a:noFill/>
            <a:ln w="9525">
              <a:noFill/>
              <a:miter lim="800000"/>
              <a:headEnd/>
              <a:tailEnd/>
            </a:ln>
          </p:spPr>
        </p:pic>
        <p:pic>
          <p:nvPicPr>
            <p:cNvPr id="12" name="Picture 6"/>
            <p:cNvPicPr>
              <a:picLocks noChangeAspect="1" noChangeArrowheads="1"/>
            </p:cNvPicPr>
            <p:nvPr/>
          </p:nvPicPr>
          <p:blipFill>
            <a:blip r:embed="rId9" cstate="print"/>
            <a:srcRect l="8571" t="15955" r="11429" b="16188"/>
            <a:stretch>
              <a:fillRect/>
            </a:stretch>
          </p:blipFill>
          <p:spPr bwMode="auto">
            <a:xfrm>
              <a:off x="5573846" y="4286256"/>
              <a:ext cx="1789710" cy="1214446"/>
            </a:xfrm>
            <a:prstGeom prst="rect">
              <a:avLst/>
            </a:prstGeom>
            <a:noFill/>
            <a:ln w="9525">
              <a:noFill/>
              <a:miter lim="800000"/>
              <a:headEnd/>
              <a:tailEnd/>
            </a:ln>
          </p:spPr>
        </p:pic>
        <p:sp>
          <p:nvSpPr>
            <p:cNvPr id="13" name="TextBox 12"/>
            <p:cNvSpPr txBox="1"/>
            <p:nvPr/>
          </p:nvSpPr>
          <p:spPr>
            <a:xfrm>
              <a:off x="2143108" y="5500702"/>
              <a:ext cx="1851914" cy="504199"/>
            </a:xfrm>
            <a:prstGeom prst="rect">
              <a:avLst/>
            </a:prstGeom>
            <a:noFill/>
          </p:spPr>
          <p:txBody>
            <a:bodyPr wrap="square" rtlCol="0">
              <a:spAutoFit/>
            </a:bodyPr>
            <a:lstStyle/>
            <a:p>
              <a:r>
                <a:rPr lang="en-GB" dirty="0" smtClean="0">
                  <a:latin typeface="Calibri" pitchFamily="34" charset="0"/>
                  <a:cs typeface="Calibri" pitchFamily="34" charset="0"/>
                </a:rPr>
                <a:t>Hong Kong</a:t>
              </a:r>
              <a:endParaRPr lang="en-US" dirty="0">
                <a:latin typeface="Calibri" pitchFamily="34" charset="0"/>
                <a:cs typeface="Calibri" pitchFamily="34" charset="0"/>
              </a:endParaRPr>
            </a:p>
          </p:txBody>
        </p:sp>
        <p:sp>
          <p:nvSpPr>
            <p:cNvPr id="14" name="TextBox 13"/>
            <p:cNvSpPr txBox="1"/>
            <p:nvPr/>
          </p:nvSpPr>
          <p:spPr>
            <a:xfrm>
              <a:off x="4286249" y="5500702"/>
              <a:ext cx="996371" cy="504199"/>
            </a:xfrm>
            <a:prstGeom prst="rect">
              <a:avLst/>
            </a:prstGeom>
            <a:noFill/>
          </p:spPr>
          <p:txBody>
            <a:bodyPr wrap="square" rtlCol="0">
              <a:spAutoFit/>
            </a:bodyPr>
            <a:lstStyle/>
            <a:p>
              <a:r>
                <a:rPr lang="en-GB" dirty="0" smtClean="0">
                  <a:latin typeface="Calibri" pitchFamily="34" charset="0"/>
                  <a:cs typeface="Calibri" pitchFamily="34" charset="0"/>
                </a:rPr>
                <a:t>Japan</a:t>
              </a:r>
              <a:endParaRPr lang="en-US" dirty="0">
                <a:latin typeface="Calibri" pitchFamily="34" charset="0"/>
                <a:cs typeface="Calibri" pitchFamily="34" charset="0"/>
              </a:endParaRPr>
            </a:p>
          </p:txBody>
        </p:sp>
        <p:sp>
          <p:nvSpPr>
            <p:cNvPr id="15" name="TextBox 14"/>
            <p:cNvSpPr txBox="1"/>
            <p:nvPr/>
          </p:nvSpPr>
          <p:spPr>
            <a:xfrm>
              <a:off x="6215074" y="5500702"/>
              <a:ext cx="857256" cy="369332"/>
            </a:xfrm>
            <a:prstGeom prst="rect">
              <a:avLst/>
            </a:prstGeom>
            <a:noFill/>
          </p:spPr>
          <p:txBody>
            <a:bodyPr wrap="square" rtlCol="0">
              <a:spAutoFit/>
            </a:bodyPr>
            <a:lstStyle/>
            <a:p>
              <a:r>
                <a:rPr lang="en-GB" dirty="0" smtClean="0">
                  <a:latin typeface="Calibri" pitchFamily="34" charset="0"/>
                  <a:cs typeface="Calibri" pitchFamily="34" charset="0"/>
                </a:rPr>
                <a:t>UK</a:t>
              </a:r>
              <a:endParaRPr lang="en-US" dirty="0">
                <a:latin typeface="Calibri" pitchFamily="34" charset="0"/>
                <a:cs typeface="Calibri" pitchFamily="34" charset="0"/>
              </a:endParaRPr>
            </a:p>
          </p:txBody>
        </p:sp>
        <p:pic>
          <p:nvPicPr>
            <p:cNvPr id="16" name="Picture 7"/>
            <p:cNvPicPr>
              <a:picLocks noChangeAspect="1" noChangeArrowheads="1"/>
            </p:cNvPicPr>
            <p:nvPr/>
          </p:nvPicPr>
          <p:blipFill>
            <a:blip r:embed="rId10" cstate="print"/>
            <a:srcRect t="13314" r="21890" b="15677"/>
            <a:stretch>
              <a:fillRect/>
            </a:stretch>
          </p:blipFill>
          <p:spPr bwMode="auto">
            <a:xfrm>
              <a:off x="7429520" y="4286256"/>
              <a:ext cx="1669863" cy="1214446"/>
            </a:xfrm>
            <a:prstGeom prst="rect">
              <a:avLst/>
            </a:prstGeom>
            <a:noFill/>
            <a:ln w="9525">
              <a:noFill/>
              <a:miter lim="800000"/>
              <a:headEnd/>
              <a:tailEnd/>
            </a:ln>
          </p:spPr>
        </p:pic>
        <p:sp>
          <p:nvSpPr>
            <p:cNvPr id="17" name="TextBox 16"/>
            <p:cNvSpPr txBox="1"/>
            <p:nvPr/>
          </p:nvSpPr>
          <p:spPr>
            <a:xfrm>
              <a:off x="7558362" y="5500702"/>
              <a:ext cx="1606985" cy="882348"/>
            </a:xfrm>
            <a:prstGeom prst="rect">
              <a:avLst/>
            </a:prstGeom>
            <a:noFill/>
          </p:spPr>
          <p:txBody>
            <a:bodyPr wrap="square" rtlCol="0">
              <a:spAutoFit/>
            </a:bodyPr>
            <a:lstStyle/>
            <a:p>
              <a:r>
                <a:rPr lang="en-GB" dirty="0" smtClean="0">
                  <a:latin typeface="Calibri" pitchFamily="34" charset="0"/>
                  <a:cs typeface="Calibri" pitchFamily="34" charset="0"/>
                </a:rPr>
                <a:t>P R of China</a:t>
              </a:r>
              <a:endParaRPr lang="en-US" dirty="0">
                <a:latin typeface="Calibri" pitchFamily="34" charset="0"/>
                <a:cs typeface="Calibri" pitchFamily="34" charset="0"/>
              </a:endParaRPr>
            </a:p>
          </p:txBody>
        </p:sp>
      </p:grpSp>
    </p:spTree>
    <p:extLst>
      <p:ext uri="{BB962C8B-B14F-4D97-AF65-F5344CB8AC3E}">
        <p14:creationId xmlns:p14="http://schemas.microsoft.com/office/powerpoint/2010/main" val="73371475"/>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200" dirty="0"/>
              <a:t>1</a:t>
            </a:r>
            <a:r>
              <a:rPr lang="en-US" sz="3200" dirty="0" smtClean="0"/>
              <a:t>.1 – Holders of Information – Information Variety</a:t>
            </a:r>
            <a:endParaRPr lang="en-US" sz="3200" b="0" dirty="0"/>
          </a:p>
        </p:txBody>
      </p:sp>
      <p:graphicFrame>
        <p:nvGraphicFramePr>
          <p:cNvPr id="25" name="Table 24"/>
          <p:cNvGraphicFramePr>
            <a:graphicFrameLocks noGrp="1"/>
          </p:cNvGraphicFramePr>
          <p:nvPr>
            <p:extLst>
              <p:ext uri="{D42A27DB-BD31-4B8C-83A1-F6EECF244321}">
                <p14:modId xmlns:p14="http://schemas.microsoft.com/office/powerpoint/2010/main" val="2106230259"/>
              </p:ext>
            </p:extLst>
          </p:nvPr>
        </p:nvGraphicFramePr>
        <p:xfrm>
          <a:off x="7128594" y="1052736"/>
          <a:ext cx="1691878" cy="55899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Different kinds of information in the world</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Different kinds of information within the departments of a company</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easy it is to access information now</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With phone and portable internet, all information is instant</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can Apps change what we read</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Is there an App for everything.</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768752" cy="5649239"/>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US" sz="1570" dirty="0" smtClean="0">
                <a:latin typeface="Arial" panose="020B0604020202020204" pitchFamily="34" charset="0"/>
                <a:cs typeface="Arial" panose="020B0604020202020204" pitchFamily="34" charset="0"/>
              </a:rPr>
              <a:t>They </a:t>
            </a:r>
            <a:r>
              <a:rPr lang="en-US" sz="1570" dirty="0">
                <a:latin typeface="Arial" panose="020B0604020202020204" pitchFamily="34" charset="0"/>
                <a:cs typeface="Arial" panose="020B0604020202020204" pitchFamily="34" charset="0"/>
              </a:rPr>
              <a:t>say that information is key, the lifeblood of an organisation, without it a company works alone, independent of the outside world, immune to trends, to sales projections, to the changes in customers and opinions, to advances in technology. Information is power, and a critical resource for performing within </a:t>
            </a:r>
            <a:r>
              <a:rPr lang="en-US" sz="1570" dirty="0" smtClean="0">
                <a:latin typeface="Arial" panose="020B0604020202020204" pitchFamily="34" charset="0"/>
                <a:cs typeface="Arial" panose="020B0604020202020204" pitchFamily="34" charset="0"/>
              </a:rPr>
              <a:t>organisations.</a:t>
            </a:r>
          </a:p>
          <a:p>
            <a:pPr marL="342900" indent="-342900">
              <a:buClr>
                <a:srgbClr val="00B050"/>
              </a:buClr>
              <a:buFont typeface="Wingdings 3" panose="05040102010807070707" pitchFamily="18" charset="2"/>
              <a:buChar char=""/>
            </a:pPr>
            <a:r>
              <a:rPr lang="en-US" sz="1570" dirty="0" smtClean="0">
                <a:latin typeface="Arial" panose="020B0604020202020204" pitchFamily="34" charset="0"/>
                <a:cs typeface="Arial" panose="020B0604020202020204" pitchFamily="34" charset="0"/>
              </a:rPr>
              <a:t>Business </a:t>
            </a:r>
            <a:r>
              <a:rPr lang="en-US" sz="1570" dirty="0">
                <a:latin typeface="Arial" panose="020B0604020202020204" pitchFamily="34" charset="0"/>
                <a:cs typeface="Arial" panose="020B0604020202020204" pitchFamily="34" charset="0"/>
              </a:rPr>
              <a:t>managers spend most of their day in meetings, reading, writing, and communicating with other managers, their staff, customers, suppliers, and other business associates via telephone, in person, or by e-mail. The management function itself is information processing. It involves gathering, processing, and disseminating information. Managing information involves coping with a wide range of information sources before finally making decisions about what to do with it.</a:t>
            </a:r>
          </a:p>
          <a:p>
            <a:pPr marL="342900" indent="-342900">
              <a:buClr>
                <a:srgbClr val="00B050"/>
              </a:buClr>
              <a:buFont typeface="Wingdings 3" panose="05040102010807070707" pitchFamily="18" charset="2"/>
              <a:buChar char=""/>
            </a:pPr>
            <a:r>
              <a:rPr lang="en-US" sz="1570" dirty="0">
                <a:latin typeface="Arial" panose="020B0604020202020204" pitchFamily="34" charset="0"/>
                <a:cs typeface="Arial" panose="020B0604020202020204" pitchFamily="34" charset="0"/>
              </a:rPr>
              <a:t>A manager must track and react to information flowing from sources inside and outside the business. The manager processes this river of information and disseminates it in one of four ways: stores it, uses it, passes it on, and/or discards </a:t>
            </a:r>
            <a:r>
              <a:rPr lang="en-US" sz="1570" dirty="0" smtClean="0">
                <a:latin typeface="Arial" panose="020B0604020202020204" pitchFamily="34" charset="0"/>
                <a:cs typeface="Arial" panose="020B0604020202020204" pitchFamily="34" charset="0"/>
              </a:rPr>
              <a:t>it, e.g., </a:t>
            </a:r>
            <a:r>
              <a:rPr lang="en-US" sz="1570" dirty="0">
                <a:latin typeface="Arial" panose="020B0604020202020204" pitchFamily="34" charset="0"/>
                <a:cs typeface="Arial" panose="020B0604020202020204" pitchFamily="34" charset="0"/>
              </a:rPr>
              <a:t>during the course of a normal business day, a marketing manager for an IT company receives information in the form of e-mail, telephone calls, letters, reports, memos, trade publications, and formal and informal conversations. </a:t>
            </a:r>
            <a:endParaRPr lang="en-US" sz="1570" dirty="0" smtClean="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r>
              <a:rPr lang="en-US" sz="1570" dirty="0" smtClean="0">
                <a:latin typeface="Arial" panose="020B0604020202020204" pitchFamily="34" charset="0"/>
                <a:cs typeface="Arial" panose="020B0604020202020204" pitchFamily="34" charset="0"/>
              </a:rPr>
              <a:t>All </a:t>
            </a:r>
            <a:r>
              <a:rPr lang="en-US" sz="1570" dirty="0">
                <a:latin typeface="Arial" panose="020B0604020202020204" pitchFamily="34" charset="0"/>
                <a:cs typeface="Arial" panose="020B0604020202020204" pitchFamily="34" charset="0"/>
              </a:rPr>
              <a:t>these are used to benefit the company and they better they are processes, the faster, the more usable and readable the format, the better the business function.</a:t>
            </a:r>
          </a:p>
        </p:txBody>
      </p:sp>
    </p:spTree>
    <p:extLst>
      <p:ext uri="{BB962C8B-B14F-4D97-AF65-F5344CB8AC3E}">
        <p14:creationId xmlns:p14="http://schemas.microsoft.com/office/powerpoint/2010/main" val="1566753756"/>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3200" dirty="0" smtClean="0"/>
              <a:t>1.8 – Individuals of WWW Information Formats</a:t>
            </a:r>
            <a:endParaRPr lang="en-US" sz="3200" b="0" dirty="0"/>
          </a:p>
        </p:txBody>
      </p:sp>
      <p:graphicFrame>
        <p:nvGraphicFramePr>
          <p:cNvPr id="25" name="Table 24"/>
          <p:cNvGraphicFramePr>
            <a:graphicFrameLocks noGrp="1"/>
          </p:cNvGraphicFramePr>
          <p:nvPr>
            <p:extLst>
              <p:ext uri="{D42A27DB-BD31-4B8C-83A1-F6EECF244321}">
                <p14:modId xmlns:p14="http://schemas.microsoft.com/office/powerpoint/2010/main" val="1829587288"/>
              </p:ext>
            </p:extLst>
          </p:nvPr>
        </p:nvGraphicFramePr>
        <p:xfrm>
          <a:off x="7164288" y="1123522"/>
          <a:ext cx="1619868" cy="5473829"/>
        </p:xfrm>
        <a:graphic>
          <a:graphicData uri="http://schemas.openxmlformats.org/drawingml/2006/table">
            <a:tbl>
              <a:tblPr firstRow="1" firstCol="1" lastRow="1" lastCol="1" bandRow="1" bandCol="1">
                <a:tableStyleId>{2D5ABB26-0587-4C30-8999-92F81FD0307C}</a:tableStyleId>
              </a:tblPr>
              <a:tblGrid>
                <a:gridCol w="1619868"/>
              </a:tblGrid>
              <a:tr h="382777">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091052">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When will the web have Braille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Text to voice for Internet pages.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Can you name 4 accessibility options on websites.</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There are 3 colour blind types, name them.</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Different kinds of keyboards.</a:t>
                      </a:r>
                      <a:endParaRPr lang="en-GB" sz="150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Will VR be the next big thing in terms of accessibility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6296" y="1124744"/>
            <a:ext cx="1440160"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805069" cy="5509200"/>
          </a:xfrm>
          <a:prstGeom prst="rect">
            <a:avLst/>
          </a:prstGeom>
        </p:spPr>
        <p:txBody>
          <a:bodyPr wrap="square">
            <a:spAutoFit/>
          </a:bodyPr>
          <a:lstStyle/>
          <a:p>
            <a:pPr marL="52388">
              <a:buClr>
                <a:srgbClr val="00B050"/>
              </a:buClr>
            </a:pPr>
            <a:r>
              <a:rPr lang="en-US" sz="2200" b="1" dirty="0" smtClean="0">
                <a:solidFill>
                  <a:srgbClr val="FF0000"/>
                </a:solidFill>
                <a:latin typeface="Calibri" panose="020F0502020204030204" pitchFamily="34" charset="0"/>
              </a:rPr>
              <a:t>Task 15 </a:t>
            </a:r>
            <a:r>
              <a:rPr lang="en-US" sz="2200" dirty="0" smtClean="0">
                <a:solidFill>
                  <a:srgbClr val="FF0000"/>
                </a:solidFill>
                <a:latin typeface="Calibri" panose="020F0502020204030204" pitchFamily="34" charset="0"/>
              </a:rPr>
              <a:t>- Using the information from the </a:t>
            </a:r>
            <a:r>
              <a:rPr lang="en-US" sz="2200" dirty="0">
                <a:solidFill>
                  <a:srgbClr val="FF0000"/>
                </a:solidFill>
                <a:latin typeface="Calibri" panose="020F0502020204030204" pitchFamily="34" charset="0"/>
              </a:rPr>
              <a:t>holders of information, from </a:t>
            </a:r>
            <a:r>
              <a:rPr lang="en-US" sz="2200" dirty="0" smtClean="0">
                <a:solidFill>
                  <a:srgbClr val="FF0000"/>
                </a:solidFill>
                <a:latin typeface="Calibri" panose="020F0502020204030204" pitchFamily="34" charset="0"/>
              </a:rPr>
              <a:t>2.1, </a:t>
            </a:r>
            <a:r>
              <a:rPr lang="en-US" sz="2200" dirty="0">
                <a:solidFill>
                  <a:srgbClr val="FF0000"/>
                </a:solidFill>
                <a:latin typeface="Calibri" panose="020F0502020204030204" pitchFamily="34" charset="0"/>
              </a:rPr>
              <a:t>to identify at least 10 individual holders of information.</a:t>
            </a:r>
          </a:p>
          <a:p>
            <a:pPr marL="465138" indent="-412750">
              <a:buClr>
                <a:srgbClr val="00B050"/>
              </a:buClr>
              <a:buFont typeface="Wingdings 3" panose="05040102010807070707" pitchFamily="18" charset="2"/>
              <a:buChar char=""/>
            </a:pPr>
            <a:r>
              <a:rPr lang="en-US" sz="2200" dirty="0" smtClean="0">
                <a:latin typeface="Calibri" panose="020F0502020204030204" pitchFamily="34" charset="0"/>
              </a:rPr>
              <a:t>Research </a:t>
            </a:r>
            <a:r>
              <a:rPr lang="en-US" sz="2200" dirty="0">
                <a:latin typeface="Calibri" panose="020F0502020204030204" pitchFamily="34" charset="0"/>
              </a:rPr>
              <a:t>the </a:t>
            </a:r>
            <a:r>
              <a:rPr lang="en-US" sz="2200" dirty="0" smtClean="0">
                <a:latin typeface="Calibri" panose="020F0502020204030204" pitchFamily="34" charset="0"/>
              </a:rPr>
              <a:t>potential advantages </a:t>
            </a:r>
            <a:r>
              <a:rPr lang="en-US" sz="2200" dirty="0">
                <a:latin typeface="Calibri" panose="020F0502020204030204" pitchFamily="34" charset="0"/>
              </a:rPr>
              <a:t>for individuals of using www technologies (networks and information formats</a:t>
            </a:r>
            <a:r>
              <a:rPr lang="en-US" sz="2200" dirty="0" smtClean="0">
                <a:latin typeface="Calibri" panose="020F0502020204030204" pitchFamily="34" charset="0"/>
              </a:rPr>
              <a:t>).</a:t>
            </a:r>
          </a:p>
          <a:p>
            <a:pPr marL="465138" indent="-412750">
              <a:buClr>
                <a:srgbClr val="00B050"/>
              </a:buClr>
              <a:buFont typeface="Wingdings 3" panose="05040102010807070707" pitchFamily="18" charset="2"/>
              <a:buChar char=""/>
            </a:pPr>
            <a:r>
              <a:rPr lang="en-US" sz="2200" dirty="0" smtClean="0">
                <a:latin typeface="Calibri" panose="020F0502020204030204" pitchFamily="34" charset="0"/>
              </a:rPr>
              <a:t>Investigate </a:t>
            </a:r>
            <a:r>
              <a:rPr lang="en-US" sz="2200" dirty="0">
                <a:latin typeface="Calibri" panose="020F0502020204030204" pitchFamily="34" charset="0"/>
              </a:rPr>
              <a:t>the potential </a:t>
            </a:r>
            <a:r>
              <a:rPr lang="en-US" sz="2200" dirty="0" smtClean="0">
                <a:latin typeface="Calibri" panose="020F0502020204030204" pitchFamily="34" charset="0"/>
              </a:rPr>
              <a:t>disadvantages for </a:t>
            </a:r>
            <a:r>
              <a:rPr lang="en-US" sz="2200" dirty="0">
                <a:latin typeface="Calibri" panose="020F0502020204030204" pitchFamily="34" charset="0"/>
              </a:rPr>
              <a:t>individuals of using www technologies by researching the consequences of the loss of </a:t>
            </a:r>
            <a:r>
              <a:rPr lang="en-US" sz="2200" dirty="0" smtClean="0">
                <a:latin typeface="Calibri" panose="020F0502020204030204" pitchFamily="34" charset="0"/>
              </a:rPr>
              <a:t>personal data</a:t>
            </a:r>
            <a:r>
              <a:rPr lang="en-US" sz="2200" dirty="0">
                <a:latin typeface="Calibri" panose="020F0502020204030204" pitchFamily="34" charset="0"/>
              </a:rPr>
              <a:t>.</a:t>
            </a:r>
          </a:p>
          <a:p>
            <a:pPr marL="465138" indent="-412750">
              <a:buClr>
                <a:srgbClr val="00B050"/>
              </a:buClr>
              <a:buFont typeface="Wingdings 3" panose="05040102010807070707" pitchFamily="18" charset="2"/>
              <a:buChar char=""/>
            </a:pPr>
            <a:r>
              <a:rPr lang="en-US" sz="2200" dirty="0" smtClean="0">
                <a:latin typeface="Calibri" panose="020F0502020204030204" pitchFamily="34" charset="0"/>
              </a:rPr>
              <a:t>Present your findings, </a:t>
            </a:r>
            <a:r>
              <a:rPr lang="en-US" sz="2200" dirty="0" err="1" smtClean="0">
                <a:latin typeface="Calibri" panose="020F0502020204030204" pitchFamily="34" charset="0"/>
              </a:rPr>
              <a:t>summarising</a:t>
            </a:r>
            <a:r>
              <a:rPr lang="en-US" sz="2200" dirty="0" smtClean="0">
                <a:latin typeface="Calibri" panose="020F0502020204030204" pitchFamily="34" charset="0"/>
              </a:rPr>
              <a:t> the outcome </a:t>
            </a:r>
            <a:r>
              <a:rPr lang="en-US" sz="2200" dirty="0">
                <a:latin typeface="Calibri" panose="020F0502020204030204" pitchFamily="34" charset="0"/>
              </a:rPr>
              <a:t>of the research and draw out common ideas and research findings</a:t>
            </a:r>
            <a:r>
              <a:rPr lang="en-US" sz="2200" dirty="0" smtClean="0">
                <a:latin typeface="Calibri" panose="020F0502020204030204" pitchFamily="34" charset="0"/>
              </a:rPr>
              <a:t>.</a:t>
            </a:r>
          </a:p>
          <a:p>
            <a:pPr marL="465138" indent="-412750">
              <a:buClr>
                <a:srgbClr val="00B050"/>
              </a:buClr>
              <a:buFont typeface="Wingdings 3" panose="05040102010807070707" pitchFamily="18" charset="2"/>
              <a:buChar char=""/>
            </a:pPr>
            <a:r>
              <a:rPr lang="en-US" sz="2200" dirty="0" smtClean="0">
                <a:latin typeface="Calibri" panose="020F0502020204030204" pitchFamily="34" charset="0"/>
              </a:rPr>
              <a:t>Holder of such information could include Students like yourself when doing a research project, a Teacher when resourcing materials for this Unit, a person in marketing using the Web for research in statistics etc.</a:t>
            </a:r>
          </a:p>
        </p:txBody>
      </p:sp>
    </p:spTree>
    <p:extLst>
      <p:ext uri="{BB962C8B-B14F-4D97-AF65-F5344CB8AC3E}">
        <p14:creationId xmlns:p14="http://schemas.microsoft.com/office/powerpoint/2010/main" val="585315857"/>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3200" dirty="0"/>
              <a:t>1</a:t>
            </a:r>
            <a:r>
              <a:rPr lang="en-US" sz="3200" dirty="0" smtClean="0"/>
              <a:t>.9 – Individuals of WWW Information Formats</a:t>
            </a:r>
            <a:endParaRPr lang="en-US" sz="3200" b="0" dirty="0"/>
          </a:p>
        </p:txBody>
      </p:sp>
      <p:graphicFrame>
        <p:nvGraphicFramePr>
          <p:cNvPr id="25" name="Table 24"/>
          <p:cNvGraphicFramePr>
            <a:graphicFrameLocks noGrp="1"/>
          </p:cNvGraphicFramePr>
          <p:nvPr>
            <p:extLst>
              <p:ext uri="{D42A27DB-BD31-4B8C-83A1-F6EECF244321}">
                <p14:modId xmlns:p14="http://schemas.microsoft.com/office/powerpoint/2010/main" val="1829587288"/>
              </p:ext>
            </p:extLst>
          </p:nvPr>
        </p:nvGraphicFramePr>
        <p:xfrm>
          <a:off x="7164288" y="1123522"/>
          <a:ext cx="1619868" cy="5473829"/>
        </p:xfrm>
        <a:graphic>
          <a:graphicData uri="http://schemas.openxmlformats.org/drawingml/2006/table">
            <a:tbl>
              <a:tblPr firstRow="1" firstCol="1" lastRow="1" lastCol="1" bandRow="1" bandCol="1">
                <a:tableStyleId>{2D5ABB26-0587-4C30-8999-92F81FD0307C}</a:tableStyleId>
              </a:tblPr>
              <a:tblGrid>
                <a:gridCol w="1619868"/>
              </a:tblGrid>
              <a:tr h="382777">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091052">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When will the web have Braille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Text to voice for Internet pages.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Can you name 4 accessibility options on websites.</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There are 3 colour blind types, name them.</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Different kinds of keyboards.</a:t>
                      </a:r>
                      <a:endParaRPr lang="en-GB" sz="150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Will VR be the next big thing in terms of accessibility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6296" y="1124744"/>
            <a:ext cx="1440160"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805069" cy="5632311"/>
          </a:xfrm>
          <a:prstGeom prst="rect">
            <a:avLst/>
          </a:prstGeom>
        </p:spPr>
        <p:txBody>
          <a:bodyPr wrap="square">
            <a:spAutoFit/>
          </a:bodyPr>
          <a:lstStyle/>
          <a:p>
            <a:pPr marL="52388">
              <a:buClr>
                <a:srgbClr val="00B050"/>
              </a:buClr>
            </a:pPr>
            <a:r>
              <a:rPr lang="en-US" sz="2400" b="1" dirty="0" smtClean="0">
                <a:solidFill>
                  <a:srgbClr val="FF0000"/>
                </a:solidFill>
                <a:latin typeface="Calibri" panose="020F0502020204030204" pitchFamily="34" charset="0"/>
              </a:rPr>
              <a:t>Task 16 </a:t>
            </a:r>
            <a:r>
              <a:rPr lang="en-US" sz="2400" dirty="0" smtClean="0">
                <a:solidFill>
                  <a:srgbClr val="FF0000"/>
                </a:solidFill>
                <a:latin typeface="Calibri" panose="020F0502020204030204" pitchFamily="34" charset="0"/>
              </a:rPr>
              <a:t>- Using the information from the </a:t>
            </a:r>
            <a:r>
              <a:rPr lang="en-US" sz="2400" dirty="0">
                <a:solidFill>
                  <a:srgbClr val="FF0000"/>
                </a:solidFill>
                <a:latin typeface="Calibri" panose="020F0502020204030204" pitchFamily="34" charset="0"/>
              </a:rPr>
              <a:t>holders of information, from </a:t>
            </a:r>
            <a:r>
              <a:rPr lang="en-US" sz="2400" dirty="0" smtClean="0">
                <a:solidFill>
                  <a:srgbClr val="FF0000"/>
                </a:solidFill>
                <a:latin typeface="Calibri" panose="020F0502020204030204" pitchFamily="34" charset="0"/>
              </a:rPr>
              <a:t>2.1, </a:t>
            </a:r>
            <a:r>
              <a:rPr lang="en-US" sz="2400" dirty="0">
                <a:solidFill>
                  <a:srgbClr val="FF0000"/>
                </a:solidFill>
                <a:latin typeface="Calibri" panose="020F0502020204030204" pitchFamily="34" charset="0"/>
              </a:rPr>
              <a:t>to identify at least 10 individual holders of information</a:t>
            </a:r>
            <a:r>
              <a:rPr lang="en-US" sz="2400" dirty="0" smtClean="0">
                <a:solidFill>
                  <a:srgbClr val="FF0000"/>
                </a:solidFill>
                <a:latin typeface="Calibri" panose="020F0502020204030204" pitchFamily="34" charset="0"/>
              </a:rPr>
              <a:t>. Select the </a:t>
            </a:r>
            <a:r>
              <a:rPr lang="en-US" sz="2400" dirty="0">
                <a:solidFill>
                  <a:srgbClr val="FF0000"/>
                </a:solidFill>
                <a:latin typeface="Calibri" panose="020F0502020204030204" pitchFamily="34" charset="0"/>
              </a:rPr>
              <a:t>most suitable media and devices for scenarios </a:t>
            </a:r>
            <a:r>
              <a:rPr lang="en-US" sz="2400" dirty="0" smtClean="0">
                <a:solidFill>
                  <a:srgbClr val="FF0000"/>
                </a:solidFill>
                <a:latin typeface="Calibri" panose="020F0502020204030204" pitchFamily="34" charset="0"/>
              </a:rPr>
              <a:t>provided, and </a:t>
            </a:r>
            <a:r>
              <a:rPr lang="en-US" sz="2400" dirty="0">
                <a:solidFill>
                  <a:srgbClr val="FF0000"/>
                </a:solidFill>
                <a:latin typeface="Calibri" panose="020F0502020204030204" pitchFamily="34" charset="0"/>
              </a:rPr>
              <a:t>justify their selections</a:t>
            </a:r>
            <a:r>
              <a:rPr lang="en-US" sz="2400" dirty="0" smtClean="0">
                <a:solidFill>
                  <a:srgbClr val="FF0000"/>
                </a:solidFill>
                <a:latin typeface="Calibri" panose="020F0502020204030204" pitchFamily="34" charset="0"/>
              </a:rPr>
              <a:t>. </a:t>
            </a:r>
            <a:r>
              <a:rPr lang="en-US" sz="2400" dirty="0" smtClean="0">
                <a:latin typeface="Calibri" panose="020F0502020204030204" pitchFamily="34" charset="0"/>
              </a:rPr>
              <a:t>(see next slide)</a:t>
            </a:r>
            <a:endParaRPr lang="en-US" sz="2400" dirty="0">
              <a:latin typeface="Calibri" panose="020F0502020204030204" pitchFamily="34" charset="0"/>
            </a:endParaRPr>
          </a:p>
          <a:p>
            <a:pPr marL="465138" indent="-412750">
              <a:buClr>
                <a:srgbClr val="00B050"/>
              </a:buClr>
              <a:buFont typeface="Wingdings 3" panose="05040102010807070707" pitchFamily="18" charset="2"/>
              <a:buChar char=""/>
            </a:pPr>
            <a:r>
              <a:rPr lang="en-US" sz="2400" dirty="0" smtClean="0">
                <a:latin typeface="Calibri" panose="020F0502020204030204" pitchFamily="34" charset="0"/>
              </a:rPr>
              <a:t>Global </a:t>
            </a:r>
            <a:r>
              <a:rPr lang="en-US" sz="2400" dirty="0">
                <a:latin typeface="Calibri" panose="020F0502020204030204" pitchFamily="34" charset="0"/>
              </a:rPr>
              <a:t>divide resource</a:t>
            </a:r>
            <a:r>
              <a:rPr lang="en-US" sz="2400" dirty="0" smtClean="0">
                <a:latin typeface="Calibri" panose="020F0502020204030204" pitchFamily="34" charset="0"/>
              </a:rPr>
              <a:t>:</a:t>
            </a:r>
            <a:r>
              <a:rPr lang="en-US" sz="2400" dirty="0">
                <a:latin typeface="Calibri" panose="020F0502020204030204" pitchFamily="34" charset="0"/>
              </a:rPr>
              <a:t> </a:t>
            </a:r>
            <a:r>
              <a:rPr lang="en-US" sz="2400" dirty="0" smtClean="0">
                <a:latin typeface="Calibri" panose="020F0502020204030204" pitchFamily="34" charset="0"/>
                <a:hlinkClick r:id="rId5" action="ppaction://hlinkfile"/>
              </a:rPr>
              <a:t>click here</a:t>
            </a:r>
            <a:r>
              <a:rPr lang="en-US" sz="2400" dirty="0" smtClean="0">
                <a:latin typeface="Calibri" panose="020F0502020204030204" pitchFamily="34" charset="0"/>
              </a:rPr>
              <a:t>.</a:t>
            </a:r>
            <a:r>
              <a:rPr lang="en-US" sz="2400" dirty="0">
                <a:latin typeface="Calibri" panose="020F0502020204030204" pitchFamily="34" charset="0"/>
              </a:rPr>
              <a:t> Imagine carrying out the same </a:t>
            </a:r>
            <a:r>
              <a:rPr lang="en-US" sz="2400" dirty="0" smtClean="0">
                <a:latin typeface="Calibri" panose="020F0502020204030204" pitchFamily="34" charset="0"/>
              </a:rPr>
              <a:t>tasks in Ghana (internet being slow and limited), South Korea (Internet being super fast and unrestricted), Saudi Arabia (Internet being monitored and limited), or Chile (Internet being unavailable except through satellite phones).</a:t>
            </a:r>
          </a:p>
          <a:p>
            <a:pPr marL="52388">
              <a:buClr>
                <a:srgbClr val="00B050"/>
              </a:buClr>
            </a:pPr>
            <a:r>
              <a:rPr lang="en-US" sz="2400" b="1" dirty="0" smtClean="0">
                <a:solidFill>
                  <a:srgbClr val="FF0000"/>
                </a:solidFill>
                <a:latin typeface="Calibri" panose="020F0502020204030204" pitchFamily="34" charset="0"/>
              </a:rPr>
              <a:t>Task </a:t>
            </a:r>
            <a:r>
              <a:rPr lang="en-US" sz="2400" b="1" dirty="0">
                <a:solidFill>
                  <a:srgbClr val="FF0000"/>
                </a:solidFill>
                <a:latin typeface="Calibri" panose="020F0502020204030204" pitchFamily="34" charset="0"/>
              </a:rPr>
              <a:t>17 </a:t>
            </a:r>
            <a:r>
              <a:rPr lang="en-US" sz="2400" dirty="0">
                <a:solidFill>
                  <a:srgbClr val="FF0000"/>
                </a:solidFill>
                <a:latin typeface="Calibri" panose="020F0502020204030204" pitchFamily="34" charset="0"/>
              </a:rPr>
              <a:t>– Using the global divide </a:t>
            </a:r>
            <a:r>
              <a:rPr lang="en-US" sz="2400" dirty="0" smtClean="0">
                <a:solidFill>
                  <a:srgbClr val="FF0000"/>
                </a:solidFill>
                <a:latin typeface="Calibri" panose="020F0502020204030204" pitchFamily="34" charset="0"/>
              </a:rPr>
              <a:t>resource</a:t>
            </a:r>
            <a:r>
              <a:rPr lang="en-US" sz="2400" dirty="0">
                <a:solidFill>
                  <a:srgbClr val="FF0000"/>
                </a:solidFill>
                <a:latin typeface="Calibri" panose="020F0502020204030204" pitchFamily="34" charset="0"/>
              </a:rPr>
              <a:t>, reassess your knowledge of the technological divisions that exist in the world</a:t>
            </a:r>
            <a:r>
              <a:rPr lang="en-US" sz="2400" dirty="0" smtClean="0">
                <a:solidFill>
                  <a:srgbClr val="FF0000"/>
                </a:solidFill>
                <a:latin typeface="Calibri" panose="020F0502020204030204" pitchFamily="34" charset="0"/>
              </a:rPr>
              <a:t>.</a:t>
            </a:r>
            <a:endParaRPr lang="en-US" sz="24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38421896"/>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8856984" cy="576064"/>
          </a:xfrm>
        </p:spPr>
        <p:txBody>
          <a:bodyPr>
            <a:noAutofit/>
          </a:bodyPr>
          <a:lstStyle/>
          <a:p>
            <a:r>
              <a:rPr lang="en-US" sz="3200" dirty="0"/>
              <a:t>1</a:t>
            </a:r>
            <a:r>
              <a:rPr lang="en-US" sz="3200" dirty="0" smtClean="0"/>
              <a:t>.9 – Individuals of WWW Information Formats</a:t>
            </a:r>
            <a:endParaRPr lang="en-US" sz="3200" b="0" dirty="0"/>
          </a:p>
        </p:txBody>
      </p:sp>
      <p:graphicFrame>
        <p:nvGraphicFramePr>
          <p:cNvPr id="25" name="Table 24"/>
          <p:cNvGraphicFramePr>
            <a:graphicFrameLocks noGrp="1"/>
          </p:cNvGraphicFramePr>
          <p:nvPr>
            <p:extLst>
              <p:ext uri="{D42A27DB-BD31-4B8C-83A1-F6EECF244321}">
                <p14:modId xmlns:p14="http://schemas.microsoft.com/office/powerpoint/2010/main" val="1829587288"/>
              </p:ext>
            </p:extLst>
          </p:nvPr>
        </p:nvGraphicFramePr>
        <p:xfrm>
          <a:off x="7164288" y="1123522"/>
          <a:ext cx="1619868" cy="5473829"/>
        </p:xfrm>
        <a:graphic>
          <a:graphicData uri="http://schemas.openxmlformats.org/drawingml/2006/table">
            <a:tbl>
              <a:tblPr firstRow="1" firstCol="1" lastRow="1" lastCol="1" bandRow="1" bandCol="1">
                <a:tableStyleId>{2D5ABB26-0587-4C30-8999-92F81FD0307C}</a:tableStyleId>
              </a:tblPr>
              <a:tblGrid>
                <a:gridCol w="1619868"/>
              </a:tblGrid>
              <a:tr h="382777">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091052">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When will the web have Braille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Text to voice for Internet pages.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Can you name 4 accessibility options on websites.</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There are 3 colour blind types, name them.</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Different kinds of keyboards.</a:t>
                      </a:r>
                      <a:endParaRPr lang="en-GB" sz="150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Will VR be the next big thing in terms of accessibility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6296" y="1124744"/>
            <a:ext cx="1440160"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19" y="1052736"/>
            <a:ext cx="6805069" cy="5324535"/>
          </a:xfrm>
          <a:prstGeom prst="rect">
            <a:avLst/>
          </a:prstGeom>
        </p:spPr>
        <p:txBody>
          <a:bodyPr wrap="square">
            <a:spAutoFit/>
          </a:bodyPr>
          <a:lstStyle/>
          <a:p>
            <a:pPr marL="509588" indent="-457200">
              <a:buClr>
                <a:srgbClr val="00B050"/>
              </a:buClr>
              <a:buFont typeface="+mj-lt"/>
              <a:buAutoNum type="arabicPeriod"/>
            </a:pPr>
            <a:r>
              <a:rPr lang="en-US" sz="2000" dirty="0">
                <a:latin typeface="Calibri" panose="020F0502020204030204" pitchFamily="34" charset="0"/>
              </a:rPr>
              <a:t>Charity worker in a disaster zone, following an earthquake when breaks in cables and optical </a:t>
            </a:r>
            <a:r>
              <a:rPr lang="en-US" sz="2000" dirty="0" err="1">
                <a:latin typeface="Calibri" panose="020F0502020204030204" pitchFamily="34" charset="0"/>
              </a:rPr>
              <a:t>fibres</a:t>
            </a:r>
            <a:r>
              <a:rPr lang="en-US" sz="2000" dirty="0">
                <a:latin typeface="Calibri" panose="020F0502020204030204" pitchFamily="34" charset="0"/>
              </a:rPr>
              <a:t> can disrupt information access</a:t>
            </a:r>
          </a:p>
          <a:p>
            <a:pPr marL="509588" indent="-457200">
              <a:buClr>
                <a:srgbClr val="00B050"/>
              </a:buClr>
              <a:buFont typeface="+mj-lt"/>
              <a:buAutoNum type="arabicPeriod"/>
            </a:pPr>
            <a:r>
              <a:rPr lang="en-US" sz="2000" dirty="0">
                <a:latin typeface="Calibri" panose="020F0502020204030204" pitchFamily="34" charset="0"/>
              </a:rPr>
              <a:t>Home user just moved into a new house that currently does not have a live internet connection</a:t>
            </a:r>
          </a:p>
          <a:p>
            <a:pPr marL="509588" indent="-457200">
              <a:buClr>
                <a:srgbClr val="00B050"/>
              </a:buClr>
              <a:buFont typeface="+mj-lt"/>
              <a:buAutoNum type="arabicPeriod"/>
            </a:pPr>
            <a:r>
              <a:rPr lang="en-US" sz="2000" dirty="0">
                <a:latin typeface="Calibri" panose="020F0502020204030204" pitchFamily="34" charset="0"/>
              </a:rPr>
              <a:t>Doctor within an ER looking for information to use within an operation</a:t>
            </a:r>
          </a:p>
          <a:p>
            <a:pPr marL="509588" indent="-457200">
              <a:buClr>
                <a:srgbClr val="00B050"/>
              </a:buClr>
              <a:buFont typeface="+mj-lt"/>
              <a:buAutoNum type="arabicPeriod"/>
            </a:pPr>
            <a:r>
              <a:rPr lang="en-US" sz="2000" dirty="0">
                <a:latin typeface="Calibri" panose="020F0502020204030204" pitchFamily="34" charset="0"/>
              </a:rPr>
              <a:t>Students on a foreign field trip</a:t>
            </a:r>
          </a:p>
          <a:p>
            <a:pPr marL="509588" indent="-457200">
              <a:buClr>
                <a:srgbClr val="00B050"/>
              </a:buClr>
              <a:buFont typeface="+mj-lt"/>
              <a:buAutoNum type="arabicPeriod"/>
            </a:pPr>
            <a:r>
              <a:rPr lang="en-US" sz="2000" dirty="0">
                <a:latin typeface="Calibri" panose="020F0502020204030204" pitchFamily="34" charset="0"/>
              </a:rPr>
              <a:t>Business who have gone live with a website that involves streaming videos</a:t>
            </a:r>
          </a:p>
          <a:p>
            <a:pPr marL="509588" indent="-457200">
              <a:buClr>
                <a:srgbClr val="00B050"/>
              </a:buClr>
              <a:buFont typeface="+mj-lt"/>
              <a:buAutoNum type="arabicPeriod"/>
            </a:pPr>
            <a:r>
              <a:rPr lang="en-US" sz="2000" dirty="0">
                <a:latin typeface="Calibri" panose="020F0502020204030204" pitchFamily="34" charset="0"/>
              </a:rPr>
              <a:t>Postal worker using a handheld device to get customers to sign when a parcel is delivered</a:t>
            </a:r>
          </a:p>
          <a:p>
            <a:pPr marL="509588" indent="-457200">
              <a:buClr>
                <a:srgbClr val="00B050"/>
              </a:buClr>
              <a:buFont typeface="+mj-lt"/>
              <a:buAutoNum type="arabicPeriod"/>
            </a:pPr>
            <a:r>
              <a:rPr lang="en-US" sz="2000" dirty="0">
                <a:latin typeface="Calibri" panose="020F0502020204030204" pitchFamily="34" charset="0"/>
              </a:rPr>
              <a:t>School providing limited Internet access within a 6th form centre</a:t>
            </a:r>
          </a:p>
          <a:p>
            <a:pPr marL="509588" indent="-457200">
              <a:buClr>
                <a:srgbClr val="00B050"/>
              </a:buClr>
              <a:buFont typeface="+mj-lt"/>
              <a:buAutoNum type="arabicPeriod"/>
            </a:pPr>
            <a:r>
              <a:rPr lang="en-US" sz="2000" dirty="0">
                <a:latin typeface="Calibri" panose="020F0502020204030204" pitchFamily="34" charset="0"/>
              </a:rPr>
              <a:t>Restaurant setting up an Internet connection for customers</a:t>
            </a:r>
          </a:p>
          <a:p>
            <a:pPr marL="509588" indent="-457200">
              <a:buClr>
                <a:srgbClr val="00B050"/>
              </a:buClr>
              <a:buFont typeface="+mj-lt"/>
              <a:buAutoNum type="arabicPeriod"/>
            </a:pPr>
            <a:r>
              <a:rPr lang="en-US" sz="2000" dirty="0">
                <a:latin typeface="Calibri" panose="020F0502020204030204" pitchFamily="34" charset="0"/>
              </a:rPr>
              <a:t>Café setting up a live video feed for the football for customers</a:t>
            </a:r>
          </a:p>
        </p:txBody>
      </p:sp>
    </p:spTree>
    <p:extLst>
      <p:ext uri="{BB962C8B-B14F-4D97-AF65-F5344CB8AC3E}">
        <p14:creationId xmlns:p14="http://schemas.microsoft.com/office/powerpoint/2010/main" val="1429679691"/>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2400" dirty="0" smtClean="0"/>
              <a:t>1.8 </a:t>
            </a:r>
            <a:r>
              <a:rPr lang="en-GB" sz="2400" dirty="0"/>
              <a:t>– </a:t>
            </a:r>
            <a:r>
              <a:rPr lang="en-GB" sz="2400" dirty="0" smtClean="0"/>
              <a:t>Exam Questions – Specimen Paper</a:t>
            </a:r>
            <a:endParaRPr lang="en-GB" sz="24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4462760"/>
          </a:xfrm>
          <a:prstGeom prst="rect">
            <a:avLst/>
          </a:prstGeom>
        </p:spPr>
        <p:txBody>
          <a:bodyPr wrap="square">
            <a:spAutoFit/>
          </a:bodyPr>
          <a:lstStyle/>
          <a:p>
            <a:r>
              <a:rPr lang="en-US" b="1" dirty="0"/>
              <a:t>This section relates to the case study on Progress Vision. </a:t>
            </a:r>
            <a:endParaRPr lang="en-US" dirty="0"/>
          </a:p>
          <a:p>
            <a:r>
              <a:rPr lang="en-US" dirty="0"/>
              <a:t>1. The current Progress Vision website is basic. It uses static web pages and contains four information styles: text, graphics, animated graphics and video. </a:t>
            </a:r>
          </a:p>
          <a:p>
            <a:r>
              <a:rPr lang="en-US" dirty="0" smtClean="0"/>
              <a:t>Progress </a:t>
            </a:r>
            <a:r>
              <a:rPr lang="en-US" dirty="0"/>
              <a:t>Vision plans to make enhancements to its website. The aim is to </a:t>
            </a:r>
            <a:r>
              <a:rPr lang="en-US"/>
              <a:t>raise </a:t>
            </a:r>
            <a:r>
              <a:rPr lang="en-US" smtClean="0"/>
              <a:t>awareness </a:t>
            </a:r>
            <a:r>
              <a:rPr lang="en-US" dirty="0"/>
              <a:t>of the charity’s work and to increase donations. </a:t>
            </a:r>
          </a:p>
          <a:p>
            <a:r>
              <a:rPr lang="en-US" dirty="0"/>
              <a:t>(a) The enhanced website will use dynamic web pages instead of static webpages. </a:t>
            </a:r>
          </a:p>
          <a:p>
            <a:endParaRPr lang="en-GB" dirty="0"/>
          </a:p>
          <a:p>
            <a:r>
              <a:rPr lang="en-US" dirty="0"/>
              <a:t>Explain </a:t>
            </a:r>
            <a:r>
              <a:rPr lang="en-US" b="1" dirty="0"/>
              <a:t>one </a:t>
            </a:r>
            <a:r>
              <a:rPr lang="en-US" dirty="0"/>
              <a:t>reason why Progress Vision would use dynamic webpages. </a:t>
            </a:r>
          </a:p>
          <a:p>
            <a:pPr>
              <a:lnSpc>
                <a:spcPts val="2800"/>
              </a:lnSpc>
            </a:pPr>
            <a:r>
              <a:rPr lang="en-GB" dirty="0" smtClean="0"/>
              <a:t>____________________________________________________________________________________________________________________________________ </a:t>
            </a:r>
            <a:endParaRPr lang="en-GB" dirty="0"/>
          </a:p>
          <a:p>
            <a:pPr>
              <a:lnSpc>
                <a:spcPts val="2800"/>
              </a:lnSpc>
            </a:pPr>
            <a:r>
              <a:rPr lang="en-GB" dirty="0" smtClean="0"/>
              <a:t>____________________________________________________________________________________________________________________________________ </a:t>
            </a:r>
            <a:endParaRPr lang="en-GB" dirty="0"/>
          </a:p>
          <a:p>
            <a:pPr>
              <a:lnSpc>
                <a:spcPts val="2800"/>
              </a:lnSpc>
            </a:pPr>
            <a:r>
              <a:rPr lang="en-GB" dirty="0" smtClean="0"/>
              <a:t>__________________________________________________________________ </a:t>
            </a:r>
            <a:endParaRPr lang="en-GB" dirty="0"/>
          </a:p>
          <a:p>
            <a:pPr>
              <a:lnSpc>
                <a:spcPts val="2800"/>
              </a:lnSpc>
            </a:pPr>
            <a:r>
              <a:rPr lang="en-GB" dirty="0" smtClean="0"/>
              <a:t>_______________________________________________________________  </a:t>
            </a:r>
            <a:r>
              <a:rPr lang="en-GB" b="1" dirty="0" smtClean="0"/>
              <a:t>[</a:t>
            </a:r>
            <a:r>
              <a:rPr lang="en-GB" b="1" dirty="0"/>
              <a:t>2] </a:t>
            </a:r>
            <a:endParaRPr lang="en-US" dirty="0" smtClean="0">
              <a:latin typeface="ArialMT"/>
            </a:endParaRPr>
          </a:p>
        </p:txBody>
      </p:sp>
      <p:sp>
        <p:nvSpPr>
          <p:cNvPr id="4" name="TextBox 3">
            <a:hlinkClick r:id="rId3" action="ppaction://hlinkfile"/>
          </p:cNvPr>
          <p:cNvSpPr txBox="1"/>
          <p:nvPr/>
        </p:nvSpPr>
        <p:spPr>
          <a:xfrm>
            <a:off x="8460432" y="5877272"/>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3479961947"/>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2400" dirty="0" smtClean="0"/>
              <a:t>1.8 </a:t>
            </a:r>
            <a:r>
              <a:rPr lang="en-GB" sz="2400" dirty="0"/>
              <a:t>– </a:t>
            </a:r>
            <a:r>
              <a:rPr lang="en-GB" sz="2400" dirty="0" smtClean="0"/>
              <a:t>Exam Questions – Specimen Paper</a:t>
            </a:r>
            <a:endParaRPr lang="en-GB" sz="24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5632311"/>
          </a:xfrm>
          <a:prstGeom prst="rect">
            <a:avLst/>
          </a:prstGeom>
        </p:spPr>
        <p:txBody>
          <a:bodyPr wrap="square">
            <a:spAutoFit/>
          </a:bodyPr>
          <a:lstStyle/>
          <a:p>
            <a:r>
              <a:rPr lang="en-US" dirty="0" smtClean="0"/>
              <a:t>(</a:t>
            </a:r>
            <a:r>
              <a:rPr lang="en-US" dirty="0"/>
              <a:t>b) Progress Vision uses data for many different purposes. </a:t>
            </a:r>
          </a:p>
          <a:p>
            <a:r>
              <a:rPr lang="en-US" dirty="0"/>
              <a:t>Identify </a:t>
            </a:r>
            <a:r>
              <a:rPr lang="en-US" b="1" dirty="0"/>
              <a:t>two </a:t>
            </a:r>
            <a:r>
              <a:rPr lang="en-US" dirty="0"/>
              <a:t>ways in which Progress Vision could use its data. </a:t>
            </a:r>
          </a:p>
          <a:p>
            <a:r>
              <a:rPr lang="en-GB" dirty="0"/>
              <a:t>1. </a:t>
            </a:r>
            <a:r>
              <a:rPr lang="en-GB" dirty="0" smtClean="0"/>
              <a:t>________________________________________________________________</a:t>
            </a:r>
            <a:endParaRPr lang="en-GB" dirty="0"/>
          </a:p>
          <a:p>
            <a:r>
              <a:rPr lang="en-GB" dirty="0"/>
              <a:t>2. </a:t>
            </a:r>
            <a:r>
              <a:rPr lang="en-GB" dirty="0" smtClean="0"/>
              <a:t>_____________________________________________________________  </a:t>
            </a:r>
            <a:r>
              <a:rPr lang="en-GB" b="1" dirty="0" smtClean="0"/>
              <a:t>[</a:t>
            </a:r>
            <a:r>
              <a:rPr lang="en-GB" b="1" dirty="0"/>
              <a:t>2] </a:t>
            </a:r>
            <a:endParaRPr lang="en-GB" dirty="0"/>
          </a:p>
          <a:p>
            <a:endParaRPr lang="en-US" dirty="0" smtClean="0"/>
          </a:p>
          <a:p>
            <a:r>
              <a:rPr lang="en-US" dirty="0" smtClean="0"/>
              <a:t>(</a:t>
            </a:r>
            <a:r>
              <a:rPr lang="en-US" dirty="0"/>
              <a:t>c) Identify </a:t>
            </a:r>
            <a:r>
              <a:rPr lang="en-US" b="1" dirty="0"/>
              <a:t>three </a:t>
            </a:r>
            <a:r>
              <a:rPr lang="en-US" dirty="0"/>
              <a:t>logical protection measures, other than obfuscation, that could be used by Progress Vision to help keep information secure. Justify why </a:t>
            </a:r>
            <a:r>
              <a:rPr lang="en-US" b="1" dirty="0"/>
              <a:t>each </a:t>
            </a:r>
            <a:r>
              <a:rPr lang="en-US" dirty="0"/>
              <a:t>of these measures would keep information secure. </a:t>
            </a:r>
          </a:p>
          <a:p>
            <a:r>
              <a:rPr lang="en-GB" dirty="0" smtClean="0"/>
              <a:t>1</a:t>
            </a:r>
            <a:r>
              <a:rPr lang="en-GB" dirty="0"/>
              <a:t>. </a:t>
            </a:r>
            <a:r>
              <a:rPr lang="en-GB" dirty="0" smtClean="0"/>
              <a:t>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__________________________________________________________________ </a:t>
            </a:r>
            <a:endParaRPr lang="en-GB" dirty="0"/>
          </a:p>
          <a:p>
            <a:r>
              <a:rPr lang="en-GB" dirty="0"/>
              <a:t>2. </a:t>
            </a:r>
            <a:r>
              <a:rPr lang="en-GB" dirty="0" smtClean="0"/>
              <a:t>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__________________________________________________________________</a:t>
            </a:r>
            <a:endParaRPr lang="en-GB" dirty="0"/>
          </a:p>
          <a:p>
            <a:r>
              <a:rPr lang="en-GB" dirty="0"/>
              <a:t>3. </a:t>
            </a:r>
            <a:r>
              <a:rPr lang="en-GB" dirty="0" smtClean="0"/>
              <a:t>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  </a:t>
            </a:r>
            <a:r>
              <a:rPr lang="en-GB" b="1" dirty="0" smtClean="0"/>
              <a:t>[</a:t>
            </a:r>
            <a:r>
              <a:rPr lang="en-GB" b="1" dirty="0"/>
              <a:t>6] </a:t>
            </a:r>
            <a:endParaRPr lang="en-US" dirty="0" smtClean="0">
              <a:latin typeface="ArialMT"/>
            </a:endParaRPr>
          </a:p>
        </p:txBody>
      </p:sp>
      <p:sp>
        <p:nvSpPr>
          <p:cNvPr id="7" name="TextBox 6">
            <a:hlinkClick r:id="rId3" action="ppaction://hlinkfile"/>
          </p:cNvPr>
          <p:cNvSpPr txBox="1"/>
          <p:nvPr/>
        </p:nvSpPr>
        <p:spPr>
          <a:xfrm>
            <a:off x="8460432" y="1052736"/>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2768512"/>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2400" dirty="0" smtClean="0"/>
              <a:t>1.8 </a:t>
            </a:r>
            <a:r>
              <a:rPr lang="en-GB" sz="2400" dirty="0"/>
              <a:t>– </a:t>
            </a:r>
            <a:r>
              <a:rPr lang="en-GB" sz="2400" dirty="0" smtClean="0"/>
              <a:t>Exam Questions – Specimen Paper</a:t>
            </a:r>
            <a:endParaRPr lang="en-GB" sz="24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5632311"/>
          </a:xfrm>
          <a:prstGeom prst="rect">
            <a:avLst/>
          </a:prstGeom>
        </p:spPr>
        <p:txBody>
          <a:bodyPr wrap="square">
            <a:spAutoFit/>
          </a:bodyPr>
          <a:lstStyle/>
          <a:p>
            <a:pPr>
              <a:lnSpc>
                <a:spcPts val="2400"/>
              </a:lnSpc>
            </a:pPr>
            <a:r>
              <a:rPr lang="en-US" dirty="0" smtClean="0"/>
              <a:t>(</a:t>
            </a:r>
            <a:r>
              <a:rPr lang="en-US" dirty="0"/>
              <a:t>b) Explain </a:t>
            </a:r>
            <a:r>
              <a:rPr lang="en-US" b="1" dirty="0"/>
              <a:t>one </a:t>
            </a:r>
            <a:r>
              <a:rPr lang="en-US" dirty="0"/>
              <a:t>advantage and </a:t>
            </a:r>
            <a:r>
              <a:rPr lang="en-US" b="1" dirty="0"/>
              <a:t>one </a:t>
            </a:r>
            <a:r>
              <a:rPr lang="en-US" dirty="0"/>
              <a:t>disadvantage to the online retailer of using World Wide Web technologies. </a:t>
            </a:r>
          </a:p>
          <a:p>
            <a:pPr>
              <a:lnSpc>
                <a:spcPts val="2400"/>
              </a:lnSpc>
            </a:pPr>
            <a:r>
              <a:rPr lang="en-GB" dirty="0"/>
              <a:t>Advantage</a:t>
            </a:r>
            <a:r>
              <a:rPr lang="en-GB" dirty="0" smtClean="0"/>
              <a:t>_______________________________________________________________________________________________________________________________________________________________________________________________________________________________________________________________Disadvantage__________________________________________________________________________________________________________________________________________________________________________________________________________________________________________________________  </a:t>
            </a:r>
            <a:r>
              <a:rPr lang="en-GB" b="1" dirty="0" smtClean="0"/>
              <a:t>[</a:t>
            </a:r>
            <a:r>
              <a:rPr lang="en-GB" b="1" dirty="0"/>
              <a:t>4</a:t>
            </a:r>
            <a:r>
              <a:rPr lang="en-GB" b="1" dirty="0" smtClean="0"/>
              <a:t>]</a:t>
            </a:r>
          </a:p>
          <a:p>
            <a:pPr>
              <a:lnSpc>
                <a:spcPts val="2400"/>
              </a:lnSpc>
            </a:pPr>
            <a:endParaRPr lang="en-GB" b="1" dirty="0"/>
          </a:p>
          <a:p>
            <a:pPr>
              <a:lnSpc>
                <a:spcPts val="2400"/>
              </a:lnSpc>
            </a:pPr>
            <a:r>
              <a:rPr lang="en-US" dirty="0"/>
              <a:t>7. Information is held by individuals and organisations globally. </a:t>
            </a:r>
          </a:p>
          <a:p>
            <a:pPr>
              <a:lnSpc>
                <a:spcPts val="2400"/>
              </a:lnSpc>
            </a:pPr>
            <a:r>
              <a:rPr lang="en-US" dirty="0"/>
              <a:t>(a) Explain </a:t>
            </a:r>
            <a:r>
              <a:rPr lang="en-US" b="1" dirty="0"/>
              <a:t>one </a:t>
            </a:r>
            <a:r>
              <a:rPr lang="en-US" dirty="0"/>
              <a:t>reason why working from home in a rural location might affect an individual’s ability to work remotely. </a:t>
            </a:r>
          </a:p>
          <a:p>
            <a:pPr>
              <a:lnSpc>
                <a:spcPts val="2400"/>
              </a:lnSpc>
            </a:pPr>
            <a:r>
              <a:rPr lang="en-GB" dirty="0" smtClean="0"/>
              <a:t>__________________________________________________________________</a:t>
            </a:r>
            <a:endParaRPr lang="en-GB" dirty="0"/>
          </a:p>
          <a:p>
            <a:pPr>
              <a:lnSpc>
                <a:spcPts val="2400"/>
              </a:lnSpc>
            </a:pPr>
            <a:r>
              <a:rPr lang="en-GB" dirty="0" smtClean="0"/>
              <a:t>__________________________________________________________________</a:t>
            </a:r>
            <a:endParaRPr lang="en-GB" dirty="0"/>
          </a:p>
          <a:p>
            <a:pPr>
              <a:lnSpc>
                <a:spcPts val="2400"/>
              </a:lnSpc>
            </a:pPr>
            <a:r>
              <a:rPr lang="en-GB" dirty="0" smtClean="0"/>
              <a:t>__________________________________________________________________</a:t>
            </a:r>
            <a:endParaRPr lang="en-GB" dirty="0"/>
          </a:p>
          <a:p>
            <a:pPr>
              <a:lnSpc>
                <a:spcPts val="2400"/>
              </a:lnSpc>
            </a:pPr>
            <a:r>
              <a:rPr lang="en-GB" dirty="0" smtClean="0"/>
              <a:t>_______________________________________________________________  </a:t>
            </a:r>
            <a:r>
              <a:rPr lang="en-GB" b="1" dirty="0" smtClean="0"/>
              <a:t>[</a:t>
            </a:r>
            <a:r>
              <a:rPr lang="en-GB" b="1" dirty="0"/>
              <a:t>2] </a:t>
            </a:r>
            <a:r>
              <a:rPr lang="en-GB" b="1" dirty="0" smtClean="0"/>
              <a:t> </a:t>
            </a:r>
            <a:endParaRPr lang="en-US" dirty="0" smtClean="0">
              <a:latin typeface="ArialMT"/>
            </a:endParaRPr>
          </a:p>
        </p:txBody>
      </p:sp>
      <p:sp>
        <p:nvSpPr>
          <p:cNvPr id="6" name="TextBox 5">
            <a:hlinkClick r:id="rId3" action="ppaction://hlinkfile"/>
          </p:cNvPr>
          <p:cNvSpPr txBox="1"/>
          <p:nvPr/>
        </p:nvSpPr>
        <p:spPr>
          <a:xfrm>
            <a:off x="8460432" y="1052736"/>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2901044773"/>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2400" dirty="0" smtClean="0"/>
              <a:t>1.8 </a:t>
            </a:r>
            <a:r>
              <a:rPr lang="en-GB" sz="2400" dirty="0"/>
              <a:t>– </a:t>
            </a:r>
            <a:r>
              <a:rPr lang="en-GB" sz="2400" dirty="0" smtClean="0"/>
              <a:t>Exam Questions – Specimen Paper</a:t>
            </a:r>
            <a:endParaRPr lang="en-GB" sz="24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5016758"/>
          </a:xfrm>
          <a:prstGeom prst="rect">
            <a:avLst/>
          </a:prstGeom>
        </p:spPr>
        <p:txBody>
          <a:bodyPr wrap="square">
            <a:spAutoFit/>
          </a:bodyPr>
          <a:lstStyle/>
          <a:p>
            <a:pPr>
              <a:lnSpc>
                <a:spcPts val="2400"/>
              </a:lnSpc>
            </a:pPr>
            <a:r>
              <a:rPr lang="en-US" dirty="0"/>
              <a:t>10. An international bank wants to improve its global image. </a:t>
            </a:r>
          </a:p>
          <a:p>
            <a:pPr>
              <a:lnSpc>
                <a:spcPts val="2400"/>
              </a:lnSpc>
            </a:pPr>
            <a:r>
              <a:rPr lang="en-US" dirty="0"/>
              <a:t>(a) The bank could use Green IT to enhance its brand image. </a:t>
            </a:r>
          </a:p>
          <a:p>
            <a:pPr>
              <a:lnSpc>
                <a:spcPts val="2400"/>
              </a:lnSpc>
            </a:pPr>
            <a:r>
              <a:rPr lang="en-US" dirty="0" smtClean="0"/>
              <a:t>Describe </a:t>
            </a:r>
            <a:r>
              <a:rPr lang="en-US" b="1" dirty="0"/>
              <a:t>one </a:t>
            </a:r>
            <a:r>
              <a:rPr lang="en-US" dirty="0"/>
              <a:t>way in which Green IT could be implemented by the bank to improve sustainability. </a:t>
            </a:r>
          </a:p>
          <a:p>
            <a:pPr>
              <a:lnSpc>
                <a:spcPts val="2400"/>
              </a:lnSpc>
            </a:pPr>
            <a:r>
              <a:rPr lang="en-GB" dirty="0" smtClean="0"/>
              <a:t>__________________________________________________________________ </a:t>
            </a:r>
            <a:endParaRPr lang="en-GB" dirty="0"/>
          </a:p>
          <a:p>
            <a:pPr>
              <a:lnSpc>
                <a:spcPts val="2400"/>
              </a:lnSpc>
            </a:pPr>
            <a:r>
              <a:rPr lang="en-GB" dirty="0" smtClean="0"/>
              <a:t>__________________________________________________________________</a:t>
            </a:r>
            <a:endParaRPr lang="en-GB" dirty="0"/>
          </a:p>
          <a:p>
            <a:pPr>
              <a:lnSpc>
                <a:spcPts val="2400"/>
              </a:lnSpc>
            </a:pPr>
            <a:r>
              <a:rPr lang="en-GB" dirty="0" smtClean="0"/>
              <a:t>__________________________________________________________________</a:t>
            </a:r>
            <a:endParaRPr lang="en-GB" dirty="0"/>
          </a:p>
          <a:p>
            <a:pPr>
              <a:lnSpc>
                <a:spcPts val="2400"/>
              </a:lnSpc>
            </a:pPr>
            <a:r>
              <a:rPr lang="en-GB" dirty="0" smtClean="0"/>
              <a:t>_______________________________________________________________ </a:t>
            </a:r>
            <a:r>
              <a:rPr lang="en-GB" b="1" dirty="0" smtClean="0"/>
              <a:t>[</a:t>
            </a:r>
            <a:r>
              <a:rPr lang="en-GB" b="1" dirty="0"/>
              <a:t>2] </a:t>
            </a:r>
            <a:endParaRPr lang="en-GB" dirty="0"/>
          </a:p>
          <a:p>
            <a:pPr>
              <a:lnSpc>
                <a:spcPts val="2400"/>
              </a:lnSpc>
            </a:pPr>
            <a:r>
              <a:rPr lang="en-US" dirty="0"/>
              <a:t>(b) Explain </a:t>
            </a:r>
            <a:r>
              <a:rPr lang="en-US" b="1" dirty="0"/>
              <a:t>one </a:t>
            </a:r>
            <a:r>
              <a:rPr lang="en-US" dirty="0"/>
              <a:t>information-based technique that the bank could use for promotion and marketing. </a:t>
            </a:r>
          </a:p>
          <a:p>
            <a:pPr>
              <a:lnSpc>
                <a:spcPts val="2400"/>
              </a:lnSpc>
            </a:pPr>
            <a:r>
              <a:rPr lang="en-GB" dirty="0" smtClean="0"/>
              <a:t>__________________________________________________________________</a:t>
            </a:r>
            <a:endParaRPr lang="en-GB" dirty="0"/>
          </a:p>
          <a:p>
            <a:pPr>
              <a:lnSpc>
                <a:spcPts val="2400"/>
              </a:lnSpc>
            </a:pPr>
            <a:r>
              <a:rPr lang="en-GB" dirty="0" smtClean="0"/>
              <a:t>__________________________________________________________________</a:t>
            </a:r>
            <a:endParaRPr lang="en-GB" dirty="0"/>
          </a:p>
          <a:p>
            <a:pPr>
              <a:lnSpc>
                <a:spcPts val="2400"/>
              </a:lnSpc>
            </a:pPr>
            <a:r>
              <a:rPr lang="en-GB" dirty="0" smtClean="0"/>
              <a:t>__________________________________________________________________</a:t>
            </a:r>
            <a:endParaRPr lang="en-GB" dirty="0"/>
          </a:p>
          <a:p>
            <a:pPr>
              <a:lnSpc>
                <a:spcPts val="2400"/>
              </a:lnSpc>
            </a:pPr>
            <a:r>
              <a:rPr lang="en-GB" dirty="0" smtClean="0"/>
              <a:t>__________________________________________________________________</a:t>
            </a:r>
            <a:endParaRPr lang="en-GB" dirty="0"/>
          </a:p>
          <a:p>
            <a:pPr>
              <a:lnSpc>
                <a:spcPts val="2400"/>
              </a:lnSpc>
            </a:pPr>
            <a:r>
              <a:rPr lang="en-GB" dirty="0" smtClean="0"/>
              <a:t>__________________________________________________________________</a:t>
            </a:r>
            <a:endParaRPr lang="en-GB" dirty="0"/>
          </a:p>
          <a:p>
            <a:pPr>
              <a:lnSpc>
                <a:spcPts val="2400"/>
              </a:lnSpc>
            </a:pPr>
            <a:r>
              <a:rPr lang="en-GB" dirty="0" smtClean="0"/>
              <a:t>_______________________________________________________________ </a:t>
            </a:r>
            <a:r>
              <a:rPr lang="en-GB" b="1" dirty="0" smtClean="0"/>
              <a:t>[</a:t>
            </a:r>
            <a:r>
              <a:rPr lang="en-GB" b="1" dirty="0"/>
              <a:t>3] </a:t>
            </a:r>
            <a:endParaRPr lang="en-US" dirty="0" smtClean="0">
              <a:latin typeface="ArialMT"/>
            </a:endParaRPr>
          </a:p>
        </p:txBody>
      </p:sp>
      <p:sp>
        <p:nvSpPr>
          <p:cNvPr id="6" name="TextBox 5">
            <a:hlinkClick r:id="rId3" action="ppaction://hlinkfile"/>
          </p:cNvPr>
          <p:cNvSpPr txBox="1"/>
          <p:nvPr/>
        </p:nvSpPr>
        <p:spPr>
          <a:xfrm>
            <a:off x="8460432" y="1052736"/>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2804619921"/>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200" dirty="0" smtClean="0"/>
              <a:t>1.1 </a:t>
            </a:r>
            <a:r>
              <a:rPr lang="en-US" sz="3200" dirty="0"/>
              <a:t>– Holders of Information – Information Variety</a:t>
            </a:r>
            <a:endParaRPr lang="en-US" sz="2800" b="0" dirty="0"/>
          </a:p>
        </p:txBody>
      </p:sp>
      <p:graphicFrame>
        <p:nvGraphicFramePr>
          <p:cNvPr id="25" name="Table 24"/>
          <p:cNvGraphicFramePr>
            <a:graphicFrameLocks noGrp="1"/>
          </p:cNvGraphicFramePr>
          <p:nvPr>
            <p:extLst>
              <p:ext uri="{D42A27DB-BD31-4B8C-83A1-F6EECF244321}">
                <p14:modId xmlns:p14="http://schemas.microsoft.com/office/powerpoint/2010/main" val="2106230259"/>
              </p:ext>
            </p:extLst>
          </p:nvPr>
        </p:nvGraphicFramePr>
        <p:xfrm>
          <a:off x="7128594" y="1052736"/>
          <a:ext cx="1691878" cy="55899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Different kinds of information in the world</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Different kinds of information within the departments of a company</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easy it is to access information now</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With phone and portable internet, all information is instant</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can Apps change what we read</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Is there an App for everything.</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3849" y="1143000"/>
            <a:ext cx="6804745" cy="5484578"/>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US" sz="1460" b="1" dirty="0" smtClean="0">
                <a:latin typeface="Arial" panose="020B0604020202020204" pitchFamily="34" charset="0"/>
                <a:cs typeface="Arial" panose="020B0604020202020204" pitchFamily="34" charset="0"/>
              </a:rPr>
              <a:t>Interpretation differences</a:t>
            </a:r>
            <a:r>
              <a:rPr lang="en-US" sz="1460" dirty="0" smtClean="0">
                <a:latin typeface="Arial" panose="020B0604020202020204" pitchFamily="34" charset="0"/>
                <a:cs typeface="Arial" panose="020B0604020202020204" pitchFamily="34" charset="0"/>
              </a:rPr>
              <a:t> – What a company or government or other intends to do with the information will also dictate what kind of information they will be looking for. If I am to place it in a report than it can be quite detailed, if it is to be shown in a chart form then it needs to be quantitative, if it needs to be seen then pictorial form. The output medium can limit then amount of information shown and limit the method to Sound, Video, Textual, Financial or Opinion based.</a:t>
            </a:r>
          </a:p>
          <a:p>
            <a:pPr marL="342900" indent="-342900">
              <a:buClr>
                <a:srgbClr val="00B050"/>
              </a:buClr>
              <a:buFont typeface="Wingdings 3" panose="05040102010807070707" pitchFamily="18" charset="2"/>
              <a:buChar char=""/>
            </a:pPr>
            <a:r>
              <a:rPr lang="en-US" sz="1460" b="1" dirty="0" smtClean="0">
                <a:latin typeface="Arial" panose="020B0604020202020204" pitchFamily="34" charset="0"/>
                <a:cs typeface="Arial" panose="020B0604020202020204" pitchFamily="34" charset="0"/>
              </a:rPr>
              <a:t>Time sensitive</a:t>
            </a:r>
            <a:r>
              <a:rPr lang="en-US" sz="1460" dirty="0" smtClean="0">
                <a:latin typeface="Arial" panose="020B0604020202020204" pitchFamily="34" charset="0"/>
                <a:cs typeface="Arial" panose="020B0604020202020204" pitchFamily="34" charset="0"/>
              </a:rPr>
              <a:t> – On a global scale, time is everything, especially money. Time can restrict the method by rushing it for publication, email rather than posted, it can hasten the interpretation f it is necessary to act upon right away, it can change how different companies manage the information depending on their ability to interpret it quickly. E.g. share trading relies on information being instant, within a fraction of a second, money depends on it. Whereas climate change or foreign policy changes slowly.</a:t>
            </a:r>
          </a:p>
          <a:p>
            <a:pPr>
              <a:buClr>
                <a:srgbClr val="00B050"/>
              </a:buClr>
            </a:pPr>
            <a:r>
              <a:rPr lang="en-US" sz="1460" b="1" dirty="0" smtClean="0">
                <a:solidFill>
                  <a:srgbClr val="FF0000"/>
                </a:solidFill>
                <a:latin typeface="Arial" panose="020B0604020202020204" pitchFamily="34" charset="0"/>
                <a:cs typeface="Arial" panose="020B0604020202020204" pitchFamily="34" charset="0"/>
              </a:rPr>
              <a:t>Task 2</a:t>
            </a:r>
            <a:r>
              <a:rPr lang="en-US" sz="1460" dirty="0" smtClean="0">
                <a:solidFill>
                  <a:srgbClr val="FF0000"/>
                </a:solidFill>
                <a:latin typeface="Arial" panose="020B0604020202020204" pitchFamily="34" charset="0"/>
                <a:cs typeface="Arial" panose="020B0604020202020204" pitchFamily="34" charset="0"/>
              </a:rPr>
              <a:t> – Choose a country outside Europe and North America and research the following information:</a:t>
            </a:r>
          </a:p>
          <a:p>
            <a:pPr marL="519113" indent="-285750">
              <a:buClr>
                <a:srgbClr val="00B050"/>
              </a:buClr>
              <a:buFont typeface="Arial" panose="020B0604020202020204" pitchFamily="34" charset="0"/>
              <a:buChar char="•"/>
            </a:pPr>
            <a:r>
              <a:rPr lang="en-US" sz="1460" dirty="0" smtClean="0">
                <a:latin typeface="Arial" panose="020B0604020202020204" pitchFamily="34" charset="0"/>
                <a:cs typeface="Arial" panose="020B0604020202020204" pitchFamily="34" charset="0"/>
              </a:rPr>
              <a:t>Change in the last 10 years of its primary food product exports.</a:t>
            </a:r>
          </a:p>
          <a:p>
            <a:pPr marL="519113" indent="-285750">
              <a:buClr>
                <a:srgbClr val="00B050"/>
              </a:buClr>
              <a:buFont typeface="Arial" panose="020B0604020202020204" pitchFamily="34" charset="0"/>
              <a:buChar char="•"/>
            </a:pPr>
            <a:r>
              <a:rPr lang="en-US" sz="1460" dirty="0">
                <a:latin typeface="Arial" panose="020B0604020202020204" pitchFamily="34" charset="0"/>
                <a:cs typeface="Arial" panose="020B0604020202020204" pitchFamily="34" charset="0"/>
              </a:rPr>
              <a:t>Change in the last 10 years </a:t>
            </a:r>
            <a:r>
              <a:rPr lang="en-US" sz="1460" dirty="0" smtClean="0">
                <a:latin typeface="Arial" panose="020B0604020202020204" pitchFamily="34" charset="0"/>
                <a:cs typeface="Arial" panose="020B0604020202020204" pitchFamily="34" charset="0"/>
              </a:rPr>
              <a:t>of its imports of American goods</a:t>
            </a:r>
          </a:p>
          <a:p>
            <a:pPr marL="519113" indent="-285750">
              <a:buClr>
                <a:srgbClr val="00B050"/>
              </a:buClr>
              <a:buFont typeface="Arial" panose="020B0604020202020204" pitchFamily="34" charset="0"/>
              <a:buChar char="•"/>
            </a:pPr>
            <a:r>
              <a:rPr lang="en-US" sz="1460" dirty="0">
                <a:latin typeface="Arial" panose="020B0604020202020204" pitchFamily="34" charset="0"/>
                <a:cs typeface="Arial" panose="020B0604020202020204" pitchFamily="34" charset="0"/>
              </a:rPr>
              <a:t>Change in the last 10 years </a:t>
            </a:r>
            <a:r>
              <a:rPr lang="en-US" sz="1460" dirty="0" smtClean="0">
                <a:latin typeface="Arial" panose="020B0604020202020204" pitchFamily="34" charset="0"/>
                <a:cs typeface="Arial" panose="020B0604020202020204" pitchFamily="34" charset="0"/>
              </a:rPr>
              <a:t>of the country’s population under 16</a:t>
            </a:r>
          </a:p>
          <a:p>
            <a:pPr marL="519113" indent="-285750">
              <a:buClr>
                <a:srgbClr val="00B050"/>
              </a:buClr>
              <a:buFont typeface="Arial" panose="020B0604020202020204" pitchFamily="34" charset="0"/>
              <a:buChar char="•"/>
            </a:pPr>
            <a:r>
              <a:rPr lang="en-US" sz="1460" dirty="0">
                <a:latin typeface="Arial" panose="020B0604020202020204" pitchFamily="34" charset="0"/>
                <a:cs typeface="Arial" panose="020B0604020202020204" pitchFamily="34" charset="0"/>
              </a:rPr>
              <a:t>Change in the last 10 years </a:t>
            </a:r>
            <a:r>
              <a:rPr lang="en-US" sz="1460" dirty="0" smtClean="0">
                <a:latin typeface="Arial" panose="020B0604020202020204" pitchFamily="34" charset="0"/>
                <a:cs typeface="Arial" panose="020B0604020202020204" pitchFamily="34" charset="0"/>
              </a:rPr>
              <a:t>in the country’s employment rates</a:t>
            </a:r>
          </a:p>
          <a:p>
            <a:pPr marL="519113" indent="-285750">
              <a:buClr>
                <a:srgbClr val="00B050"/>
              </a:buClr>
              <a:buFont typeface="Arial" panose="020B0604020202020204" pitchFamily="34" charset="0"/>
              <a:buChar char="•"/>
            </a:pPr>
            <a:r>
              <a:rPr lang="en-US" sz="1460" dirty="0" smtClean="0">
                <a:latin typeface="Arial" panose="020B0604020202020204" pitchFamily="34" charset="0"/>
                <a:cs typeface="Arial" panose="020B0604020202020204" pitchFamily="34" charset="0"/>
              </a:rPr>
              <a:t>Currency changes between the country and the Euro.</a:t>
            </a:r>
          </a:p>
          <a:p>
            <a:pPr marL="519113" indent="-285750">
              <a:buClr>
                <a:srgbClr val="00B050"/>
              </a:buClr>
              <a:buFont typeface="Arial" panose="020B0604020202020204" pitchFamily="34" charset="0"/>
              <a:buChar char="•"/>
            </a:pPr>
            <a:r>
              <a:rPr lang="en-US" sz="1460" dirty="0" smtClean="0">
                <a:latin typeface="Arial" panose="020B0604020202020204" pitchFamily="34" charset="0"/>
                <a:cs typeface="Arial" panose="020B0604020202020204" pitchFamily="34" charset="0"/>
              </a:rPr>
              <a:t>Political changes (leadership)within that country.</a:t>
            </a:r>
          </a:p>
          <a:p>
            <a:pPr>
              <a:buClr>
                <a:srgbClr val="00B050"/>
              </a:buClr>
            </a:pPr>
            <a:r>
              <a:rPr lang="en-US" sz="1460" dirty="0" smtClean="0">
                <a:solidFill>
                  <a:srgbClr val="FF0000"/>
                </a:solidFill>
                <a:latin typeface="Arial" panose="020B0604020202020204" pitchFamily="34" charset="0"/>
                <a:cs typeface="Arial" panose="020B0604020202020204" pitchFamily="34" charset="0"/>
              </a:rPr>
              <a:t>Present this information in a form that analyses trends and a relationship between this information.</a:t>
            </a:r>
            <a:endParaRPr lang="en-US" sz="146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508971"/>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600" dirty="0" smtClean="0"/>
              <a:t>1.1 </a:t>
            </a:r>
            <a:r>
              <a:rPr lang="en-US" sz="3600" dirty="0"/>
              <a:t>– Holders of Information – </a:t>
            </a:r>
            <a:r>
              <a:rPr lang="en-US" sz="3600" dirty="0" smtClean="0"/>
              <a:t>Owners</a:t>
            </a:r>
            <a:endParaRPr lang="en-US" sz="3200" b="0" dirty="0"/>
          </a:p>
        </p:txBody>
      </p:sp>
      <p:graphicFrame>
        <p:nvGraphicFramePr>
          <p:cNvPr id="25" name="Table 24"/>
          <p:cNvGraphicFramePr>
            <a:graphicFrameLocks noGrp="1"/>
          </p:cNvGraphicFramePr>
          <p:nvPr>
            <p:extLst>
              <p:ext uri="{D42A27DB-BD31-4B8C-83A1-F6EECF244321}">
                <p14:modId xmlns:p14="http://schemas.microsoft.com/office/powerpoint/2010/main" val="2106230259"/>
              </p:ext>
            </p:extLst>
          </p:nvPr>
        </p:nvGraphicFramePr>
        <p:xfrm>
          <a:off x="7128594" y="1052736"/>
          <a:ext cx="1691878" cy="55899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Different kinds of information in the world</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Different kinds of information within the departments of a company</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easy it is to access information now</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With phone and portable internet, all information is instant</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can Apps change what we read</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Is there an App for everything.</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3460" y="1061426"/>
            <a:ext cx="6804745" cy="5632311"/>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US" sz="1500" dirty="0" smtClean="0">
                <a:latin typeface="Arial" panose="020B0604020202020204" pitchFamily="34" charset="0"/>
                <a:cs typeface="Arial" panose="020B0604020202020204" pitchFamily="34" charset="0"/>
              </a:rPr>
              <a:t>Within every company there are different holders of this information and they will gather, interpret and present this information in different ways. Within a standard average sized business you can expect to see the following department:</a:t>
            </a:r>
            <a:endParaRPr lang="en-US" sz="1500" dirty="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endParaRPr lang="en-US" sz="1500" dirty="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endParaRPr lang="en-US" sz="1500" dirty="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endParaRPr lang="en-US" sz="1500" dirty="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endParaRPr lang="en-US" sz="1500" dirty="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endParaRPr lang="en-US" sz="1500" dirty="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endParaRPr lang="en-US" sz="1500" dirty="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endParaRPr lang="en-US" sz="1500" dirty="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r>
              <a:rPr lang="en-US" sz="1500" dirty="0" smtClean="0">
                <a:latin typeface="Arial" panose="020B0604020202020204" pitchFamily="34" charset="0"/>
                <a:cs typeface="Arial" panose="020B0604020202020204" pitchFamily="34" charset="0"/>
              </a:rPr>
              <a:t>Consider a single piece of information, such as a new product released onto the market by a direct competitor which is smaller, faster and better than your product.</a:t>
            </a:r>
          </a:p>
          <a:p>
            <a:pPr marL="342900" indent="-342900">
              <a:buClr>
                <a:srgbClr val="00B050"/>
              </a:buClr>
              <a:buFont typeface="Wingdings 3" panose="05040102010807070707" pitchFamily="18" charset="2"/>
              <a:buChar char=""/>
            </a:pPr>
            <a:r>
              <a:rPr lang="en-US" sz="1500" dirty="0" smtClean="0">
                <a:latin typeface="Arial" panose="020B0604020202020204" pitchFamily="34" charset="0"/>
                <a:cs typeface="Arial" panose="020B0604020202020204" pitchFamily="34" charset="0"/>
              </a:rPr>
              <a:t>Then consider how each of these departments (holders of the information) will receive, interpret and react to this information.</a:t>
            </a:r>
          </a:p>
          <a:p>
            <a:pPr>
              <a:buClr>
                <a:srgbClr val="00B050"/>
              </a:buClr>
            </a:pPr>
            <a:r>
              <a:rPr lang="en-US" sz="1500" b="1" dirty="0" smtClean="0">
                <a:solidFill>
                  <a:srgbClr val="FF0000"/>
                </a:solidFill>
                <a:latin typeface="Arial" panose="020B0604020202020204" pitchFamily="34" charset="0"/>
                <a:cs typeface="Arial" panose="020B0604020202020204" pitchFamily="34" charset="0"/>
              </a:rPr>
              <a:t>Task 3 </a:t>
            </a:r>
            <a:r>
              <a:rPr lang="en-US" sz="1500" dirty="0" smtClean="0">
                <a:solidFill>
                  <a:srgbClr val="FF0000"/>
                </a:solidFill>
                <a:latin typeface="Arial" panose="020B0604020202020204" pitchFamily="34" charset="0"/>
                <a:cs typeface="Arial" panose="020B0604020202020204" pitchFamily="34" charset="0"/>
              </a:rPr>
              <a:t>– Choose a company and for all 10 departments, create a report on how they will manage the information about change.</a:t>
            </a:r>
          </a:p>
          <a:p>
            <a:pPr marL="285750" indent="-285750">
              <a:buClr>
                <a:srgbClr val="00B050"/>
              </a:buClr>
              <a:buFont typeface="Wingdings 3" panose="05040102010807070707" pitchFamily="18" charset="2"/>
              <a:buChar char=""/>
            </a:pPr>
            <a:r>
              <a:rPr lang="en-US" sz="1500" dirty="0" smtClean="0">
                <a:latin typeface="Arial" panose="020B0604020202020204" pitchFamily="34" charset="0"/>
                <a:cs typeface="Arial" panose="020B0604020202020204" pitchFamily="34" charset="0"/>
              </a:rPr>
              <a:t>There are different kinds of owners of information such as Individual </a:t>
            </a:r>
            <a:r>
              <a:rPr lang="en-US" sz="1500" dirty="0">
                <a:latin typeface="Arial" panose="020B0604020202020204" pitchFamily="34" charset="0"/>
                <a:cs typeface="Arial" panose="020B0604020202020204" pitchFamily="34" charset="0"/>
              </a:rPr>
              <a:t>citizens, businesses, educational institutions, governments, charities, health care services and community organisations) and </a:t>
            </a:r>
            <a:r>
              <a:rPr lang="en-US" sz="1500" dirty="0" smtClean="0">
                <a:latin typeface="Arial" panose="020B0604020202020204" pitchFamily="34" charset="0"/>
                <a:cs typeface="Arial" panose="020B0604020202020204" pitchFamily="34" charset="0"/>
              </a:rPr>
              <a:t>their location could be anywhere </a:t>
            </a:r>
            <a:r>
              <a:rPr lang="en-US" sz="1500" dirty="0">
                <a:latin typeface="Arial" panose="020B0604020202020204" pitchFamily="34" charset="0"/>
                <a:cs typeface="Arial" panose="020B0604020202020204" pitchFamily="34" charset="0"/>
              </a:rPr>
              <a:t>around the </a:t>
            </a:r>
            <a:r>
              <a:rPr lang="en-US" sz="1500" dirty="0" smtClean="0">
                <a:latin typeface="Arial" panose="020B0604020202020204" pitchFamily="34" charset="0"/>
                <a:cs typeface="Arial" panose="020B0604020202020204" pitchFamily="34" charset="0"/>
              </a:rPr>
              <a:t>world.</a:t>
            </a:r>
            <a:endParaRPr lang="en-US" sz="1500" dirty="0">
              <a:latin typeface="Arial" panose="020B0604020202020204" pitchFamily="34" charset="0"/>
              <a:cs typeface="Arial" panose="020B0604020202020204" pitchFamily="34" charset="0"/>
            </a:endParaRPr>
          </a:p>
          <a:p>
            <a:pPr>
              <a:buClr>
                <a:srgbClr val="00B050"/>
              </a:buClr>
            </a:pPr>
            <a:r>
              <a:rPr lang="en-US" sz="1500" b="1" dirty="0" smtClean="0">
                <a:solidFill>
                  <a:srgbClr val="FF0000"/>
                </a:solidFill>
                <a:latin typeface="Arial" panose="020B0604020202020204" pitchFamily="34" charset="0"/>
                <a:cs typeface="Arial" panose="020B0604020202020204" pitchFamily="34" charset="0"/>
              </a:rPr>
              <a:t>Task 4</a:t>
            </a:r>
            <a:r>
              <a:rPr lang="en-US" sz="1500" dirty="0" smtClean="0">
                <a:solidFill>
                  <a:srgbClr val="FF0000"/>
                </a:solidFill>
                <a:latin typeface="Arial" panose="020B0604020202020204" pitchFamily="34" charset="0"/>
                <a:cs typeface="Arial" panose="020B0604020202020204" pitchFamily="34" charset="0"/>
              </a:rPr>
              <a:t> – Repeat the same task as Task 3 but for one of these other owners of information and how they would react to information change.</a:t>
            </a:r>
            <a:endParaRPr lang="en-US" sz="1500" dirty="0">
              <a:solidFill>
                <a:srgbClr val="FF0000"/>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02661419"/>
              </p:ext>
            </p:extLst>
          </p:nvPr>
        </p:nvGraphicFramePr>
        <p:xfrm>
          <a:off x="323528" y="2047618"/>
          <a:ext cx="6696744" cy="1525398"/>
        </p:xfrm>
        <a:graphic>
          <a:graphicData uri="http://schemas.openxmlformats.org/drawingml/2006/table">
            <a:tbl>
              <a:tblPr firstRow="1" bandRow="1">
                <a:tableStyleId>{5C22544A-7EE6-4342-B048-85BDC9FD1C3A}</a:tableStyleId>
              </a:tblPr>
              <a:tblGrid>
                <a:gridCol w="1800200"/>
                <a:gridCol w="3096344"/>
                <a:gridCol w="1800200"/>
              </a:tblGrid>
              <a:tr h="295469">
                <a:tc>
                  <a:txBody>
                    <a:bodyPr/>
                    <a:lstStyle/>
                    <a:p>
                      <a:pPr algn="ctr"/>
                      <a:r>
                        <a:rPr lang="en-GB" sz="1600" b="0" kern="1200" dirty="0" smtClean="0">
                          <a:solidFill>
                            <a:schemeClr val="tx1"/>
                          </a:solidFill>
                          <a:latin typeface="Arial" panose="020B0604020202020204" pitchFamily="34" charset="0"/>
                          <a:ea typeface="+mn-ea"/>
                          <a:cs typeface="Arial" panose="020B0604020202020204" pitchFamily="34" charset="0"/>
                          <a:hlinkClick r:id="rId5" action="ppaction://hlinksldjump"/>
                        </a:rPr>
                        <a:t>Sales</a:t>
                      </a:r>
                      <a:endParaRPr lang="en-GB" sz="1600" b="0" kern="1200" dirty="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600" b="0" kern="1200" dirty="0" smtClean="0">
                          <a:solidFill>
                            <a:schemeClr val="tx1"/>
                          </a:solidFill>
                          <a:latin typeface="Arial" panose="020B0604020202020204" pitchFamily="34" charset="0"/>
                          <a:ea typeface="+mn-ea"/>
                          <a:cs typeface="Arial" panose="020B0604020202020204" pitchFamily="34" charset="0"/>
                          <a:hlinkClick r:id="rId6" action="ppaction://hlinksldjump"/>
                        </a:rPr>
                        <a:t>Finance</a:t>
                      </a:r>
                      <a:endParaRPr lang="en-GB" sz="1600" b="0" kern="1200" dirty="0" smtClean="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c>
                  <a:txBody>
                    <a:bodyPr/>
                    <a:lstStyle/>
                    <a:p>
                      <a:pPr algn="ctr"/>
                      <a:r>
                        <a:rPr lang="en-GB" sz="1600" b="0" kern="1200" dirty="0" smtClean="0">
                          <a:solidFill>
                            <a:schemeClr val="tx1"/>
                          </a:solidFill>
                          <a:latin typeface="Arial" panose="020B0604020202020204" pitchFamily="34" charset="0"/>
                          <a:ea typeface="+mn-ea"/>
                          <a:cs typeface="Arial" panose="020B0604020202020204" pitchFamily="34" charset="0"/>
                          <a:hlinkClick r:id="rId7" action="ppaction://hlinksldjump"/>
                        </a:rPr>
                        <a:t>Marketing</a:t>
                      </a:r>
                      <a:endParaRPr lang="en-GB" sz="1600" b="0" kern="1200" dirty="0" smtClean="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r>
              <a:tr h="427419">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600" b="0" kern="1200" dirty="0" smtClean="0">
                          <a:solidFill>
                            <a:schemeClr val="tx1"/>
                          </a:solidFill>
                          <a:latin typeface="Arial" panose="020B0604020202020204" pitchFamily="34" charset="0"/>
                          <a:ea typeface="+mn-ea"/>
                          <a:cs typeface="Arial" panose="020B0604020202020204" pitchFamily="34" charset="0"/>
                          <a:hlinkClick r:id="" action="ppaction://noaction"/>
                        </a:rPr>
                        <a:t>Purchasing</a:t>
                      </a:r>
                      <a:endParaRPr lang="en-GB" sz="1600" b="0" kern="1200" dirty="0" smtClean="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600" b="0" kern="1200" dirty="0" smtClean="0">
                          <a:solidFill>
                            <a:schemeClr val="tx1"/>
                          </a:solidFill>
                          <a:latin typeface="Arial" panose="020B0604020202020204" pitchFamily="34" charset="0"/>
                          <a:ea typeface="+mn-ea"/>
                          <a:cs typeface="Arial" panose="020B0604020202020204" pitchFamily="34" charset="0"/>
                          <a:hlinkClick r:id="rId8" action="ppaction://hlinksldjump"/>
                        </a:rPr>
                        <a:t>Research and Development</a:t>
                      </a:r>
                      <a:endParaRPr lang="en-GB" sz="1600" b="0" kern="1200" dirty="0" smtClean="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600" b="0" kern="1200" dirty="0" smtClean="0">
                          <a:solidFill>
                            <a:schemeClr val="tx1"/>
                          </a:solidFill>
                          <a:latin typeface="Arial" panose="020B0604020202020204" pitchFamily="34" charset="0"/>
                          <a:ea typeface="+mn-ea"/>
                          <a:cs typeface="Arial" panose="020B0604020202020204" pitchFamily="34" charset="0"/>
                          <a:hlinkClick r:id="" action="ppaction://noaction"/>
                        </a:rPr>
                        <a:t>Administration</a:t>
                      </a:r>
                      <a:endParaRPr lang="en-GB" sz="1600" b="0" kern="1200" dirty="0" smtClean="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r>
              <a:tr h="427419">
                <a:tc>
                  <a:txBody>
                    <a:bodyPr/>
                    <a:lstStyle/>
                    <a:p>
                      <a:pPr algn="ctr"/>
                      <a:r>
                        <a:rPr lang="en-GB" sz="1600" b="0" kern="1200" dirty="0" smtClean="0">
                          <a:solidFill>
                            <a:schemeClr val="tx1"/>
                          </a:solidFill>
                          <a:latin typeface="Arial" panose="020B0604020202020204" pitchFamily="34" charset="0"/>
                          <a:ea typeface="+mn-ea"/>
                          <a:cs typeface="Arial" panose="020B0604020202020204" pitchFamily="34" charset="0"/>
                          <a:hlinkClick r:id="" action="ppaction://noaction"/>
                        </a:rPr>
                        <a:t>Operational</a:t>
                      </a:r>
                      <a:endParaRPr lang="en-GB" sz="1600" b="0" kern="1200" dirty="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600" b="0" kern="1200" dirty="0" smtClean="0">
                          <a:solidFill>
                            <a:schemeClr val="tx1"/>
                          </a:solidFill>
                          <a:latin typeface="Arial" panose="020B0604020202020204" pitchFamily="34" charset="0"/>
                          <a:ea typeface="+mn-ea"/>
                          <a:cs typeface="Arial" panose="020B0604020202020204" pitchFamily="34" charset="0"/>
                          <a:hlinkClick r:id="" action="ppaction://noaction"/>
                        </a:rPr>
                        <a:t>Human Resource Management</a:t>
                      </a:r>
                      <a:endParaRPr lang="en-GB" sz="1600" b="0" kern="1200" dirty="0" smtClean="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600" b="0" kern="1200" dirty="0" smtClean="0">
                          <a:solidFill>
                            <a:schemeClr val="tx1"/>
                          </a:solidFill>
                          <a:latin typeface="Arial" panose="020B0604020202020204" pitchFamily="34" charset="0"/>
                          <a:ea typeface="+mn-ea"/>
                          <a:cs typeface="Arial" panose="020B0604020202020204" pitchFamily="34" charset="0"/>
                          <a:hlinkClick r:id="" action="ppaction://noaction"/>
                        </a:rPr>
                        <a:t>Production</a:t>
                      </a:r>
                      <a:endParaRPr lang="en-GB" sz="1600" b="0" kern="1200" dirty="0" smtClean="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r>
              <a:tr h="295469">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GB" sz="1600" b="0" kern="1200" dirty="0" smtClean="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600" b="0" kern="1200" dirty="0" smtClean="0">
                          <a:solidFill>
                            <a:schemeClr val="tx1"/>
                          </a:solidFill>
                          <a:latin typeface="Arial" panose="020B0604020202020204" pitchFamily="34" charset="0"/>
                          <a:ea typeface="+mn-ea"/>
                          <a:cs typeface="Arial" panose="020B0604020202020204" pitchFamily="34" charset="0"/>
                          <a:hlinkClick r:id="" action="ppaction://noaction"/>
                        </a:rPr>
                        <a:t>Competitor Analysis</a:t>
                      </a:r>
                      <a:endParaRPr lang="en-GB" sz="1600" b="0" kern="1200" dirty="0" smtClean="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GB" sz="1600" b="0" kern="1200" dirty="0" smtClean="0">
                        <a:solidFill>
                          <a:schemeClr val="tx1"/>
                        </a:solidFill>
                        <a:latin typeface="Arial" panose="020B0604020202020204" pitchFamily="34" charset="0"/>
                        <a:ea typeface="+mn-ea"/>
                        <a:cs typeface="Arial" panose="020B0604020202020204" pitchFamily="34" charset="0"/>
                      </a:endParaRPr>
                    </a:p>
                  </a:txBody>
                  <a:tcPr anchor="ctr">
                    <a:solidFill>
                      <a:schemeClr val="tx2">
                        <a:lumMod val="20000"/>
                        <a:lumOff val="80000"/>
                      </a:schemeClr>
                    </a:solidFill>
                  </a:tcPr>
                </a:tc>
              </a:tr>
            </a:tbl>
          </a:graphicData>
        </a:graphic>
      </p:graphicFrame>
    </p:spTree>
    <p:extLst>
      <p:ext uri="{BB962C8B-B14F-4D97-AF65-F5344CB8AC3E}">
        <p14:creationId xmlns:p14="http://schemas.microsoft.com/office/powerpoint/2010/main" val="4259680142"/>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200" dirty="0"/>
              <a:t>1</a:t>
            </a:r>
            <a:r>
              <a:rPr lang="en-US" sz="3200" dirty="0" smtClean="0"/>
              <a:t>.2 </a:t>
            </a:r>
            <a:r>
              <a:rPr lang="en-US" sz="3200" dirty="0"/>
              <a:t>– </a:t>
            </a:r>
            <a:r>
              <a:rPr lang="en-GB" sz="3200" dirty="0" smtClean="0"/>
              <a:t>Types </a:t>
            </a:r>
            <a:r>
              <a:rPr lang="en-GB" sz="3200" dirty="0"/>
              <a:t>of information storage </a:t>
            </a:r>
            <a:r>
              <a:rPr lang="en-GB" sz="3200" dirty="0" smtClean="0"/>
              <a:t>media - USB </a:t>
            </a:r>
            <a:r>
              <a:rPr lang="en-GB" sz="3200" b="0" dirty="0"/>
              <a:t>	</a:t>
            </a:r>
            <a:endParaRPr lang="en-US" sz="3200" b="0" dirty="0"/>
          </a:p>
        </p:txBody>
      </p:sp>
      <p:graphicFrame>
        <p:nvGraphicFramePr>
          <p:cNvPr id="25" name="Table 24"/>
          <p:cNvGraphicFramePr>
            <a:graphicFrameLocks noGrp="1"/>
          </p:cNvGraphicFramePr>
          <p:nvPr>
            <p:extLst>
              <p:ext uri="{D42A27DB-BD31-4B8C-83A1-F6EECF244321}">
                <p14:modId xmlns:p14="http://schemas.microsoft.com/office/powerpoint/2010/main" val="393957202"/>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Being without a USB stick now is rare</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Capacity is growing but size is shrinking</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!5 years ago 256mb was considered large</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SD cards are similar but smaller.</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5863144"/>
          </a:xfrm>
          <a:prstGeom prst="rect">
            <a:avLst/>
          </a:prstGeom>
        </p:spPr>
        <p:txBody>
          <a:bodyPr wrap="square">
            <a:spAutoFit/>
          </a:bodyPr>
          <a:lstStyle/>
          <a:p>
            <a:pPr marL="284163" indent="-284163">
              <a:buClr>
                <a:srgbClr val="00B050"/>
              </a:buClr>
              <a:buFont typeface="Wingdings 3" panose="05040102010807070707" pitchFamily="18" charset="2"/>
              <a:buChar char=""/>
            </a:pPr>
            <a:r>
              <a:rPr lang="en-US" sz="1450" dirty="0" smtClean="0">
                <a:latin typeface="Arial" panose="020B0604020202020204" pitchFamily="34" charset="0"/>
                <a:cs typeface="Arial" panose="020B0604020202020204" pitchFamily="34" charset="0"/>
              </a:rPr>
              <a:t>There are multiple different kinds of storage medium depending on how much the user needs to store, how fast it needs to be done and for what purpose it needs storing. The most common of these are USB memory sticks, Hard Drives (internal and external, Cloud Storage, Network Storage, SSD, Tape Drives and DVD storage.</a:t>
            </a:r>
          </a:p>
          <a:p>
            <a:pPr marL="284163" indent="-284163">
              <a:buClr>
                <a:srgbClr val="00B050"/>
              </a:buClr>
              <a:buFont typeface="Wingdings 3" panose="05040102010807070707" pitchFamily="18" charset="2"/>
              <a:buChar char=""/>
            </a:pPr>
            <a:r>
              <a:rPr lang="en-US" sz="1450" b="1" dirty="0" smtClean="0">
                <a:latin typeface="Arial" panose="020B0604020202020204" pitchFamily="34" charset="0"/>
                <a:cs typeface="Arial" panose="020B0604020202020204" pitchFamily="34" charset="0"/>
              </a:rPr>
              <a:t>USB </a:t>
            </a:r>
            <a:r>
              <a:rPr lang="en-US" sz="1450" b="1" dirty="0">
                <a:latin typeface="Arial" panose="020B0604020202020204" pitchFamily="34" charset="0"/>
                <a:cs typeface="Arial" panose="020B0604020202020204" pitchFamily="34" charset="0"/>
              </a:rPr>
              <a:t>flash </a:t>
            </a:r>
            <a:r>
              <a:rPr lang="en-US" sz="1450" b="1" dirty="0" smtClean="0">
                <a:latin typeface="Arial" panose="020B0604020202020204" pitchFamily="34" charset="0"/>
                <a:cs typeface="Arial" panose="020B0604020202020204" pitchFamily="34" charset="0"/>
              </a:rPr>
              <a:t>drive</a:t>
            </a:r>
            <a:r>
              <a:rPr lang="en-US" sz="1450" dirty="0" smtClean="0">
                <a:latin typeface="Arial" panose="020B0604020202020204" pitchFamily="34" charset="0"/>
                <a:cs typeface="Arial" panose="020B0604020202020204" pitchFamily="34" charset="0"/>
              </a:rPr>
              <a:t> - This </a:t>
            </a:r>
            <a:r>
              <a:rPr lang="en-US" sz="1450" dirty="0">
                <a:latin typeface="Arial" panose="020B0604020202020204" pitchFamily="34" charset="0"/>
                <a:cs typeface="Arial" panose="020B0604020202020204" pitchFamily="34" charset="0"/>
              </a:rPr>
              <a:t>is a data storage device that includes flash memory with an integrated USB interface. USB flash drives are typically removable and rewritable, and physically much smaller than an optical disc. </a:t>
            </a:r>
            <a:r>
              <a:rPr lang="en-US" sz="1450" dirty="0" smtClean="0">
                <a:latin typeface="Arial" panose="020B0604020202020204" pitchFamily="34" charset="0"/>
                <a:cs typeface="Arial" panose="020B0604020202020204" pitchFamily="34" charset="0"/>
              </a:rPr>
              <a:t>Some </a:t>
            </a:r>
            <a:r>
              <a:rPr lang="en-US" sz="1450" dirty="0">
                <a:latin typeface="Arial" panose="020B0604020202020204" pitchFamily="34" charset="0"/>
                <a:cs typeface="Arial" panose="020B0604020202020204" pitchFamily="34" charset="0"/>
              </a:rPr>
              <a:t>allow up to 100,000 write/erase cycles, depending on the exact type of memory chip used, and have a 10-year shelf storage time</a:t>
            </a:r>
            <a:r>
              <a:rPr lang="en-US" sz="145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450" dirty="0" smtClean="0">
                <a:latin typeface="Arial" panose="020B0604020202020204" pitchFamily="34" charset="0"/>
                <a:cs typeface="Arial" panose="020B0604020202020204" pitchFamily="34" charset="0"/>
              </a:rPr>
              <a:t>They come in a variety of sizes and shapes, usually multiples of 4gb.</a:t>
            </a:r>
            <a:endParaRPr lang="en-US" sz="1450"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450" dirty="0" smtClean="0">
                <a:latin typeface="Arial" panose="020B0604020202020204" pitchFamily="34" charset="0"/>
                <a:cs typeface="Arial" panose="020B0604020202020204" pitchFamily="34" charset="0"/>
              </a:rPr>
              <a:t>USB </a:t>
            </a:r>
            <a:r>
              <a:rPr lang="en-US" sz="1450" dirty="0">
                <a:latin typeface="Arial" panose="020B0604020202020204" pitchFamily="34" charset="0"/>
                <a:cs typeface="Arial" panose="020B0604020202020204" pitchFamily="34" charset="0"/>
              </a:rPr>
              <a:t>flash drives are often used for the same purposes for which floppy disks or CDs were once used, i.e., for storage, data back-up and transfer of computer files. They are smaller, faster, have thousands of times more capacity, and are more durable and reliable because they have no moving parts</a:t>
            </a:r>
            <a:r>
              <a:rPr lang="en-US" sz="145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450" dirty="0" smtClean="0">
                <a:latin typeface="Arial" panose="020B0604020202020204" pitchFamily="34" charset="0"/>
                <a:cs typeface="Arial" panose="020B0604020202020204" pitchFamily="34" charset="0"/>
              </a:rPr>
              <a:t>USB </a:t>
            </a:r>
            <a:r>
              <a:rPr lang="en-US" sz="1450" dirty="0">
                <a:latin typeface="Arial" panose="020B0604020202020204" pitchFamily="34" charset="0"/>
                <a:cs typeface="Arial" panose="020B0604020202020204" pitchFamily="34" charset="0"/>
              </a:rPr>
              <a:t>drives with USB 2.0 support can store more data and transfer faster than much larger optical disc drives like CD-RW or DVD-RW drives and can be read by many </a:t>
            </a:r>
            <a:r>
              <a:rPr lang="en-US" sz="1450" dirty="0" smtClean="0">
                <a:latin typeface="Arial" panose="020B0604020202020204" pitchFamily="34" charset="0"/>
                <a:cs typeface="Arial" panose="020B0604020202020204" pitchFamily="34" charset="0"/>
              </a:rPr>
              <a:t>handheld </a:t>
            </a:r>
            <a:r>
              <a:rPr lang="en-US" sz="1450" dirty="0">
                <a:latin typeface="Arial" panose="020B0604020202020204" pitchFamily="34" charset="0"/>
                <a:cs typeface="Arial" panose="020B0604020202020204" pitchFamily="34" charset="0"/>
              </a:rPr>
              <a:t>devices such as smartphones and tablet computers, though the electronically similar SD card is better suited for those devices</a:t>
            </a:r>
            <a:r>
              <a:rPr lang="en-US" sz="1450" dirty="0" smtClean="0">
                <a:latin typeface="Arial" panose="020B0604020202020204" pitchFamily="34" charset="0"/>
                <a:cs typeface="Arial" panose="020B0604020202020204" pitchFamily="34" charset="0"/>
              </a:rPr>
              <a:t>.</a:t>
            </a:r>
            <a:endParaRPr lang="en-US" sz="1450"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450" dirty="0">
                <a:latin typeface="Arial" panose="020B0604020202020204" pitchFamily="34" charset="0"/>
                <a:cs typeface="Arial" panose="020B0604020202020204" pitchFamily="34" charset="0"/>
              </a:rPr>
              <a:t>A flash drive consists of a small printed circuit board carrying the circuit elements and a USB connector, insulated electrically and protected inside a plastic, metal, or rubberized case which can be carried in a pocket or on a key </a:t>
            </a:r>
            <a:r>
              <a:rPr lang="en-US" sz="1450" dirty="0" smtClean="0">
                <a:latin typeface="Arial" panose="020B0604020202020204" pitchFamily="34" charset="0"/>
                <a:cs typeface="Arial" panose="020B0604020202020204" pitchFamily="34" charset="0"/>
              </a:rPr>
              <a:t>chain.</a:t>
            </a:r>
          </a:p>
        </p:txBody>
      </p:sp>
    </p:spTree>
    <p:extLst>
      <p:ext uri="{BB962C8B-B14F-4D97-AF65-F5344CB8AC3E}">
        <p14:creationId xmlns:p14="http://schemas.microsoft.com/office/powerpoint/2010/main" val="4175281214"/>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44624"/>
            <a:ext cx="8856984" cy="625434"/>
          </a:xfrm>
        </p:spPr>
        <p:txBody>
          <a:bodyPr>
            <a:noAutofit/>
          </a:bodyPr>
          <a:lstStyle/>
          <a:p>
            <a:r>
              <a:rPr lang="en-US" sz="3200" dirty="0"/>
              <a:t>1</a:t>
            </a:r>
            <a:r>
              <a:rPr lang="en-US" sz="3200" dirty="0" smtClean="0"/>
              <a:t>.2 </a:t>
            </a:r>
            <a:r>
              <a:rPr lang="en-US" sz="3200" dirty="0"/>
              <a:t>– </a:t>
            </a:r>
            <a:r>
              <a:rPr lang="en-GB" sz="3200" dirty="0" smtClean="0"/>
              <a:t>Types </a:t>
            </a:r>
            <a:r>
              <a:rPr lang="en-GB" sz="3200" dirty="0"/>
              <a:t>of information storage </a:t>
            </a:r>
            <a:r>
              <a:rPr lang="en-GB" sz="3200" dirty="0" smtClean="0"/>
              <a:t>media - HDD </a:t>
            </a:r>
            <a:r>
              <a:rPr lang="en-GB" sz="3200" b="0" dirty="0"/>
              <a:t>	</a:t>
            </a:r>
            <a:endParaRPr lang="en-US" sz="3200" b="0" dirty="0"/>
          </a:p>
        </p:txBody>
      </p:sp>
      <p:graphicFrame>
        <p:nvGraphicFramePr>
          <p:cNvPr id="25" name="Table 24"/>
          <p:cNvGraphicFramePr>
            <a:graphicFrameLocks noGrp="1"/>
          </p:cNvGraphicFramePr>
          <p:nvPr>
            <p:extLst>
              <p:ext uri="{D42A27DB-BD31-4B8C-83A1-F6EECF244321}">
                <p14:modId xmlns:p14="http://schemas.microsoft.com/office/powerpoint/2010/main" val="393957202"/>
              </p:ext>
            </p:extLst>
          </p:nvPr>
        </p:nvGraphicFramePr>
        <p:xfrm>
          <a:off x="7128594" y="1052736"/>
          <a:ext cx="1691878" cy="5634112"/>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49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Being without a USB stick now is rare</a:t>
                      </a:r>
                    </a:p>
                    <a:p>
                      <a:pPr marL="177800" indent="-177800" algn="l">
                        <a:spcAft>
                          <a:spcPts val="600"/>
                        </a:spcAft>
                        <a:buFontTx/>
                        <a:buBlip>
                          <a:blip r:embed="rId3"/>
                        </a:buBlip>
                      </a:pPr>
                      <a:r>
                        <a:rPr lang="en-US" sz="1490" baseline="0" dirty="0" smtClean="0">
                          <a:solidFill>
                            <a:schemeClr val="tx1"/>
                          </a:solidFill>
                          <a:effectLst/>
                          <a:latin typeface="Arial" pitchFamily="34" charset="0"/>
                          <a:ea typeface="Times New Roman"/>
                          <a:cs typeface="Arial" pitchFamily="34" charset="0"/>
                        </a:rPr>
                        <a:t>Capacity is growing but size is shrinking</a:t>
                      </a:r>
                      <a:endParaRPr lang="en-GB" sz="1490" baseline="0" dirty="0" smtClean="0">
                        <a:solidFill>
                          <a:schemeClr val="tx1"/>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!5 years ago 256mb was considered large</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SD cards are similar but smaller.</a:t>
                      </a:r>
                    </a:p>
                    <a:p>
                      <a:pPr marL="177800" indent="-177800" algn="l">
                        <a:spcAft>
                          <a:spcPts val="600"/>
                        </a:spcAft>
                        <a:buFontTx/>
                        <a:buBlip>
                          <a:blip r:embed="rId3"/>
                        </a:buBlip>
                      </a:pPr>
                      <a:r>
                        <a:rPr lang="en-GB" sz="1490" baseline="0" dirty="0" smtClean="0">
                          <a:solidFill>
                            <a:srgbClr val="FF0000"/>
                          </a:solidFill>
                          <a:effectLst/>
                          <a:latin typeface="Arial" pitchFamily="34" charset="0"/>
                          <a:ea typeface="Times New Roman"/>
                          <a:cs typeface="Arial" pitchFamily="34" charset="0"/>
                        </a:rPr>
                        <a:t>Can be used as key loggers</a:t>
                      </a:r>
                    </a:p>
                    <a:p>
                      <a:pPr marL="177800" indent="-177800" algn="l">
                        <a:spcAft>
                          <a:spcPts val="600"/>
                        </a:spcAft>
                        <a:buFontTx/>
                        <a:buBlip>
                          <a:blip r:embed="rId3"/>
                        </a:buBlip>
                      </a:pPr>
                      <a:r>
                        <a:rPr lang="en-GB" sz="1490" baseline="0" dirty="0" smtClean="0">
                          <a:solidFill>
                            <a:schemeClr val="tx1"/>
                          </a:solidFill>
                          <a:effectLst/>
                          <a:latin typeface="Arial" pitchFamily="34" charset="0"/>
                          <a:ea typeface="Times New Roman"/>
                          <a:cs typeface="Arial" pitchFamily="34" charset="0"/>
                        </a:rPr>
                        <a:t>Becoming more discreet</a:t>
                      </a:r>
                    </a:p>
                    <a:p>
                      <a:pPr marL="177800" indent="-177800" algn="l">
                        <a:spcAft>
                          <a:spcPts val="600"/>
                        </a:spcAft>
                        <a:buFontTx/>
                        <a:buBlip>
                          <a:blip r:embed="rId3"/>
                        </a:buBlip>
                      </a:pPr>
                      <a:r>
                        <a:rPr lang="en-US" sz="1490" baseline="0" dirty="0" smtClean="0">
                          <a:solidFill>
                            <a:srgbClr val="FF0000"/>
                          </a:solidFill>
                          <a:effectLst/>
                          <a:latin typeface="Arial" pitchFamily="34" charset="0"/>
                          <a:ea typeface="Times New Roman"/>
                          <a:cs typeface="Arial" pitchFamily="34" charset="0"/>
                        </a:rPr>
                        <a:t>Are banned from a lot of government buildings.</a:t>
                      </a:r>
                      <a:endParaRPr lang="en-GB" sz="149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804745" cy="5632311"/>
          </a:xfrm>
          <a:prstGeom prst="rect">
            <a:avLst/>
          </a:prstGeom>
        </p:spPr>
        <p:txBody>
          <a:bodyPr wrap="square">
            <a:spAutoFit/>
          </a:bodyPr>
          <a:lstStyle/>
          <a:p>
            <a:pPr marL="284163" indent="-284163">
              <a:buClr>
                <a:srgbClr val="00B050"/>
              </a:buClr>
              <a:buFont typeface="Wingdings 3" panose="05040102010807070707" pitchFamily="18" charset="2"/>
              <a:buChar char=""/>
            </a:pPr>
            <a:r>
              <a:rPr lang="en-US" sz="1500" b="1" dirty="0" smtClean="0">
                <a:latin typeface="Arial" panose="020B0604020202020204" pitchFamily="34" charset="0"/>
                <a:cs typeface="Arial" panose="020B0604020202020204" pitchFamily="34" charset="0"/>
              </a:rPr>
              <a:t>Hard Drives (HDD)</a:t>
            </a:r>
            <a:r>
              <a:rPr lang="en-US" sz="1500" dirty="0" smtClean="0">
                <a:latin typeface="Arial" panose="020B0604020202020204" pitchFamily="34" charset="0"/>
                <a:cs typeface="Arial" panose="020B0604020202020204" pitchFamily="34" charset="0"/>
              </a:rPr>
              <a:t> -  These are the most common devices for storage </a:t>
            </a:r>
            <a:r>
              <a:rPr lang="en-US" sz="1500" dirty="0">
                <a:latin typeface="Arial" panose="020B0604020202020204" pitchFamily="34" charset="0"/>
                <a:cs typeface="Arial" panose="020B0604020202020204" pitchFamily="34" charset="0"/>
              </a:rPr>
              <a:t>in computer use. A hard disk drive (HDD), hard disk, hard drive or fixed disk[b] is a data storage device used for storing and retrieving digital information using one or more rigid rapidly rotating disks (platters) coated with magnetic material. The platters are paired with magnetic heads arranged on a moving actuator arm, which read and write data to the platter surfaces.[2] Data is accessed in a random-access manner, meaning that individual blocks of data can be stored or retrieved in any order and not only sequentially. HDDs are a type of non-volatile memory, retaining stored data even when powered off</a:t>
            </a:r>
            <a:r>
              <a:rPr lang="en-US" sz="1500" dirty="0" smtClean="0">
                <a:latin typeface="Arial" panose="020B0604020202020204" pitchFamily="34" charset="0"/>
                <a:cs typeface="Arial" panose="020B0604020202020204" pitchFamily="34" charset="0"/>
              </a:rPr>
              <a:t>.</a:t>
            </a:r>
          </a:p>
          <a:p>
            <a:pPr marL="284163" indent="-284163">
              <a:buClr>
                <a:srgbClr val="00B050"/>
              </a:buClr>
              <a:buFont typeface="Wingdings 3" panose="05040102010807070707" pitchFamily="18" charset="2"/>
              <a:buChar char=""/>
            </a:pPr>
            <a:r>
              <a:rPr lang="en-US" sz="1500" dirty="0">
                <a:latin typeface="Arial" panose="020B0604020202020204" pitchFamily="34" charset="0"/>
                <a:cs typeface="Arial" panose="020B0604020202020204" pitchFamily="34" charset="0"/>
              </a:rPr>
              <a:t>The primary characteristics of an HDD are its capacity and performance. Capacity </a:t>
            </a:r>
            <a:r>
              <a:rPr lang="en-US" sz="1500" dirty="0" smtClean="0">
                <a:latin typeface="Arial" panose="020B0604020202020204" pitchFamily="34" charset="0"/>
                <a:cs typeface="Arial" panose="020B0604020202020204" pitchFamily="34" charset="0"/>
              </a:rPr>
              <a:t>is measured in terabyte </a:t>
            </a:r>
            <a:r>
              <a:rPr lang="en-US" sz="1500" dirty="0">
                <a:latin typeface="Arial" panose="020B0604020202020204" pitchFamily="34" charset="0"/>
                <a:cs typeface="Arial" panose="020B0604020202020204" pitchFamily="34" charset="0"/>
              </a:rPr>
              <a:t>(TB) drive </a:t>
            </a:r>
            <a:r>
              <a:rPr lang="en-US" sz="1500" dirty="0" smtClean="0">
                <a:latin typeface="Arial" panose="020B0604020202020204" pitchFamily="34" charset="0"/>
                <a:cs typeface="Arial" panose="020B0604020202020204" pitchFamily="34" charset="0"/>
              </a:rPr>
              <a:t>or </a:t>
            </a:r>
            <a:r>
              <a:rPr lang="en-US" sz="1500" dirty="0">
                <a:latin typeface="Arial" panose="020B0604020202020204" pitchFamily="34" charset="0"/>
                <a:cs typeface="Arial" panose="020B0604020202020204" pitchFamily="34" charset="0"/>
              </a:rPr>
              <a:t>gigabytes (</a:t>
            </a:r>
            <a:r>
              <a:rPr lang="en-US" sz="1500" dirty="0" smtClean="0">
                <a:latin typeface="Arial" panose="020B0604020202020204" pitchFamily="34" charset="0"/>
                <a:cs typeface="Arial" panose="020B0604020202020204" pitchFamily="34" charset="0"/>
              </a:rPr>
              <a:t>GB). </a:t>
            </a:r>
            <a:r>
              <a:rPr lang="en-US" sz="1500" dirty="0">
                <a:latin typeface="Arial" panose="020B0604020202020204" pitchFamily="34" charset="0"/>
                <a:cs typeface="Arial" panose="020B0604020202020204" pitchFamily="34" charset="0"/>
              </a:rPr>
              <a:t>Typically, some of an HDD's capacity is unavailable to the user because it is used by the file system and the computer operating system, and possibly inbuilt redundancy for error correction and </a:t>
            </a:r>
            <a:r>
              <a:rPr lang="en-US" sz="1500" dirty="0" smtClean="0">
                <a:latin typeface="Arial" panose="020B0604020202020204" pitchFamily="34" charset="0"/>
                <a:cs typeface="Arial" panose="020B0604020202020204" pitchFamily="34" charset="0"/>
              </a:rPr>
              <a:t>recovery.</a:t>
            </a:r>
          </a:p>
          <a:p>
            <a:pPr marL="284163" indent="-284163">
              <a:buClr>
                <a:srgbClr val="00B050"/>
              </a:buClr>
              <a:buFont typeface="Wingdings 3" panose="05040102010807070707" pitchFamily="18" charset="2"/>
              <a:buChar char=""/>
            </a:pPr>
            <a:r>
              <a:rPr lang="en-US" sz="1500" dirty="0" smtClean="0">
                <a:latin typeface="Arial" panose="020B0604020202020204" pitchFamily="34" charset="0"/>
                <a:cs typeface="Arial" panose="020B0604020202020204" pitchFamily="34" charset="0"/>
              </a:rPr>
              <a:t>Performance </a:t>
            </a:r>
            <a:r>
              <a:rPr lang="en-US" sz="1500" dirty="0">
                <a:latin typeface="Arial" panose="020B0604020202020204" pitchFamily="34" charset="0"/>
                <a:cs typeface="Arial" panose="020B0604020202020204" pitchFamily="34" charset="0"/>
              </a:rPr>
              <a:t>is specified by the time required to move the heads to a track or cylinder (average access time) plus the time it takes for the desired sector to move under the head (average latency, which is a function of the physical rotational speed in revolutions per minute), and finally the speed at which the data is transmitted (data rate</a:t>
            </a:r>
            <a:r>
              <a:rPr lang="en-US" sz="1500" dirty="0" smtClean="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p>
            <a:pPr marL="284163" indent="-284163">
              <a:buClr>
                <a:srgbClr val="00B050"/>
              </a:buClr>
              <a:buFont typeface="Wingdings 3" panose="05040102010807070707" pitchFamily="18" charset="2"/>
              <a:buChar char=""/>
            </a:pPr>
            <a:r>
              <a:rPr lang="en-US" sz="1500" dirty="0">
                <a:latin typeface="Arial" panose="020B0604020202020204" pitchFamily="34" charset="0"/>
                <a:cs typeface="Arial" panose="020B0604020202020204" pitchFamily="34" charset="0"/>
              </a:rPr>
              <a:t>The two most common form factors for modern HDDs are 3.5-inch, for desktop computers, and 2.5-inch, primarily for laptops. HDDs are connected to systems by standard interface cables such as PATA (Parallel ATA), SATA (Serial ATA), USB or SAS (Serial attached SCSI) cables.</a:t>
            </a:r>
            <a:endParaRPr lang="en-US" sz="15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028545"/>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 name="ISPRING_PRESENTATION_TITLE" val="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DD945F-B7B0-4691-A0D0-E2EAD6DA23B3}">
  <ds:schemaRefs>
    <ds:schemaRef ds:uri="http://schemas.microsoft.com/office/2006/documentManagement/types"/>
    <ds:schemaRef ds:uri="http://www.w3.org/XML/1998/namespace"/>
    <ds:schemaRef ds:uri="http://purl.org/dc/elements/1.1/"/>
    <ds:schemaRef ds:uri="http://purl.org/dc/terms/"/>
    <ds:schemaRef ds:uri="http://purl.org/dc/dcmityp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5A8F797-114D-47DC-A43E-E9D7D88718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Enderoth</Template>
  <TotalTime>33251</TotalTime>
  <Words>11704</Words>
  <Application>Microsoft Office PowerPoint</Application>
  <PresentationFormat>On-screen Show (4:3)</PresentationFormat>
  <Paragraphs>744</Paragraphs>
  <Slides>56</Slides>
  <Notes>56</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ArialMT</vt:lpstr>
      <vt:lpstr>Calibri</vt:lpstr>
      <vt:lpstr>Courier New</vt:lpstr>
      <vt:lpstr>Lucida Sans Unicode</vt:lpstr>
      <vt:lpstr>Times New Roman</vt:lpstr>
      <vt:lpstr>Verdana</vt:lpstr>
      <vt:lpstr>Wingdings 2</vt:lpstr>
      <vt:lpstr>Wingdings 3</vt:lpstr>
      <vt:lpstr>Enderoth</vt:lpstr>
      <vt:lpstr>PowerPoint Presentation</vt:lpstr>
      <vt:lpstr>RELATED ACTIVITIES</vt:lpstr>
      <vt:lpstr>RELATED ACTIVITIES</vt:lpstr>
      <vt:lpstr>Assignment Scenario</vt:lpstr>
      <vt:lpstr>1.1 – Holders of Information – Information Variety</vt:lpstr>
      <vt:lpstr>1.1 – Holders of Information – Information Variety</vt:lpstr>
      <vt:lpstr>1.1 – Holders of Information – Owners</vt:lpstr>
      <vt:lpstr>1.2 – Types of information storage media - USB  </vt:lpstr>
      <vt:lpstr>1.2 – Types of information storage media - HDD  </vt:lpstr>
      <vt:lpstr>1.2 – Types of information storage media - Cloud</vt:lpstr>
      <vt:lpstr>1.2 – Types of information storage media - NAS</vt:lpstr>
      <vt:lpstr>1.2 – Types of information storage media - SSD</vt:lpstr>
      <vt:lpstr>1.2 – Types of information storage media - SSD</vt:lpstr>
      <vt:lpstr>1.2 – Types of information storage media - SSD</vt:lpstr>
      <vt:lpstr>1.2 – Types of information storage media - Tape</vt:lpstr>
      <vt:lpstr>1.2 – Types of information storage media - DVD</vt:lpstr>
      <vt:lpstr>1.3 – Types of information access and storage devices</vt:lpstr>
      <vt:lpstr>1.3 – Types of information access – DVD/Blu-Ray Menus</vt:lpstr>
      <vt:lpstr>1.3 – Types of information access – Video Games</vt:lpstr>
      <vt:lpstr>1.3 – Types of information access – Dynamic Websites</vt:lpstr>
      <vt:lpstr>1.3 – Types of information access – Virtual Reality</vt:lpstr>
      <vt:lpstr>1.3 – Types of information access – Interactive Advertising</vt:lpstr>
      <vt:lpstr>1.3 – Types of information access – Social networking Interface</vt:lpstr>
      <vt:lpstr>1.3 – Types of information access - Smart Phone Interface </vt:lpstr>
      <vt:lpstr>1.3 – Types of information access – Delivery Format</vt:lpstr>
      <vt:lpstr>1.3 – Types of information access – Delivery Format</vt:lpstr>
      <vt:lpstr>1.4 – The Internet – Net vs. Web</vt:lpstr>
      <vt:lpstr>1.4 – The Internet – Connection Methods</vt:lpstr>
      <vt:lpstr>1.4 – The Internet – Connection Methods</vt:lpstr>
      <vt:lpstr>1.4 – The Internet – Connection Methods</vt:lpstr>
      <vt:lpstr>1.4 – The Internet – Connection Methods</vt:lpstr>
      <vt:lpstr>1.4 – The Internet – Connection Methods</vt:lpstr>
      <vt:lpstr>1.4 – The Internet – Connection Methods</vt:lpstr>
      <vt:lpstr>1.4 – The Internet – Connection Methods</vt:lpstr>
      <vt:lpstr>1.4 – The Internet – Connection Methods</vt:lpstr>
      <vt:lpstr>1.4 – The Internet – Connection Methods - Scenarios</vt:lpstr>
      <vt:lpstr>1.5 – Types of world wide web technology networks – The Internet</vt:lpstr>
      <vt:lpstr>1.5 – Types of world wide web technology networks – Intranets</vt:lpstr>
      <vt:lpstr>1.5 – Types of world wide web technology networks – Extranet</vt:lpstr>
      <vt:lpstr>1.5 – Types of world wide web technology networks – Extranet</vt:lpstr>
      <vt:lpstr>1.6 – World wide web information terminologies</vt:lpstr>
      <vt:lpstr>1.6 – World wide web information terminologies</vt:lpstr>
      <vt:lpstr>1.6 – World wide web information terminologies</vt:lpstr>
      <vt:lpstr>1.6 – World wide web information terminologies</vt:lpstr>
      <vt:lpstr>1.7 – Accessibility of world wide web information formats</vt:lpstr>
      <vt:lpstr>1.7 – Accessibility of world wide web information formats</vt:lpstr>
      <vt:lpstr>1.7 – Accessibility of world wide web information formats</vt:lpstr>
      <vt:lpstr>1.7 – Accessibility of world wide web information formats</vt:lpstr>
      <vt:lpstr>1.7 – Accessibility of world wide web information formats</vt:lpstr>
      <vt:lpstr>1.8 – Individuals of WWW Information Formats</vt:lpstr>
      <vt:lpstr>1.9 – Individuals of WWW Information Formats</vt:lpstr>
      <vt:lpstr>1.9 – Individuals of WWW Information Formats</vt:lpstr>
      <vt:lpstr>PowerPoint Presentation</vt:lpstr>
      <vt:lpstr>PowerPoint Presentation</vt:lpstr>
      <vt:lpstr>PowerPoint Presentation</vt:lpstr>
      <vt:lpstr>PowerPoint Presentation</vt:lpstr>
    </vt:vector>
  </TitlesOfParts>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dc:title>
  <dc:subject>eBusiness</dc:subject>
  <dc:creator>Enderoth</dc:creator>
  <cp:lastModifiedBy>Stephen Rafferty</cp:lastModifiedBy>
  <cp:revision>1318</cp:revision>
  <cp:lastPrinted>2014-01-22T18:25:48Z</cp:lastPrinted>
  <dcterms:created xsi:type="dcterms:W3CDTF">2008-03-12T11:01:44Z</dcterms:created>
  <dcterms:modified xsi:type="dcterms:W3CDTF">2018-08-05T18:50:57Z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